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embeddedFontLst>
    <p:embeddedFont>
      <p:font typeface="Malgun Gothic" panose="020B0503020000020004" pitchFamily="50" charset="-127"/>
      <p:regular r:id="rId27"/>
      <p:bold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Noto Sans" panose="020B0502040504020204" pitchFamily="34" charset="0"/>
      <p:regular r:id="rId33"/>
      <p:bold r:id="rId34"/>
      <p:italic r:id="rId35"/>
      <p:boldItalic r:id="rId36"/>
    </p:embeddedFont>
    <p:embeddedFont>
      <p:font typeface="Sen" panose="020B0600000101010101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v2s2J/FEwAAfnUJVV1wP2MQy4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7514" autoAdjust="0"/>
  </p:normalViewPr>
  <p:slideViewPr>
    <p:cSldViewPr snapToGrid="0">
      <p:cViewPr varScale="1">
        <p:scale>
          <a:sx n="72" d="100"/>
          <a:sy n="72" d="100"/>
        </p:scale>
        <p:origin x="16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jvvp.tistory.com/1136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darkpgmr.tistory.com/53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rishArul26/Cars_Counting-Detection-using-haar-Cacade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blog.naver.com/chandong83/221484138901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code/bulentsiyah/learn-opencv-by-examples-with-python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atascienceschool.net/03%20machine%20learning/03.02.01%20%EC%9D%B4%EB%AF%B8%EC%A7%80%20%EC%B2%98%EB%A6%AC%20%EA%B8%B0%EC%B4%88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kay-dev.tistory.com/entry/Open-CV-Haar-Cascade%EC%99%80-%EC%96%BC%EA%B5%B4-%EC%9D%B8%EC%8B%9D-Ft-Viola-Jone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92000" cy="4899804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3352498" y="1441570"/>
            <a:ext cx="572464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가상환경설정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"/>
          <p:cNvSpPr txBox="1"/>
          <p:nvPr/>
        </p:nvSpPr>
        <p:spPr>
          <a:xfrm>
            <a:off x="0" y="0"/>
            <a:ext cx="12192000" cy="519953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[실습] 웹카메라를 실행하여 얼굴인식 프로그램을 제작합니다.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1" name="Google Shape;231;p10"/>
          <p:cNvGrpSpPr/>
          <p:nvPr/>
        </p:nvGrpSpPr>
        <p:grpSpPr>
          <a:xfrm>
            <a:off x="216833" y="1127263"/>
            <a:ext cx="5734050" cy="3848100"/>
            <a:chOff x="216833" y="814668"/>
            <a:chExt cx="5734050" cy="3848100"/>
          </a:xfrm>
        </p:grpSpPr>
        <p:pic>
          <p:nvPicPr>
            <p:cNvPr id="232" name="Google Shape;232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6833" y="814668"/>
              <a:ext cx="5734050" cy="3848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3" name="Google Shape;233;p10"/>
            <p:cNvCxnSpPr/>
            <p:nvPr/>
          </p:nvCxnSpPr>
          <p:spPr>
            <a:xfrm>
              <a:off x="2985247" y="1326776"/>
              <a:ext cx="618565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34" name="Google Shape;234;p10"/>
            <p:cNvSpPr/>
            <p:nvPr/>
          </p:nvSpPr>
          <p:spPr>
            <a:xfrm>
              <a:off x="3702424" y="1039906"/>
              <a:ext cx="1066800" cy="367553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2641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웹캠</a:t>
              </a:r>
              <a:endParaRPr/>
            </a:p>
          </p:txBody>
        </p:sp>
      </p:grpSp>
      <p:sp>
        <p:nvSpPr>
          <p:cNvPr id="235" name="Google Shape;235;p10"/>
          <p:cNvSpPr txBox="1"/>
          <p:nvPr/>
        </p:nvSpPr>
        <p:spPr>
          <a:xfrm>
            <a:off x="216833" y="745771"/>
            <a:ext cx="5734050" cy="338554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웹캠에서 얼굴검출.ipynb</a:t>
            </a:r>
            <a:endParaRPr sz="1600" b="1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10"/>
          <p:cNvSpPr txBox="1"/>
          <p:nvPr/>
        </p:nvSpPr>
        <p:spPr>
          <a:xfrm>
            <a:off x="6096000" y="1352501"/>
            <a:ext cx="518924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오픈CV보다 인식률이 좋은 미디어파이프로 추가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실습함으로 이러한 작업으로 분석할수 있는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아이디어를 계속 생각하여 봅니다.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 txBox="1"/>
          <p:nvPr/>
        </p:nvSpPr>
        <p:spPr>
          <a:xfrm>
            <a:off x="0" y="-28125"/>
            <a:ext cx="12192000" cy="589478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보행자 검출후 FPS별로 기록한뒤 이동평균선을 이용하여 노이즈를 제거한뒤 (5개 간격) 보행자 인원수를 파악</a:t>
            </a:r>
            <a:endParaRPr/>
          </a:p>
        </p:txBody>
      </p:sp>
      <p:sp>
        <p:nvSpPr>
          <p:cNvPr id="242" name="Google Shape;242;p11"/>
          <p:cNvSpPr txBox="1"/>
          <p:nvPr/>
        </p:nvSpPr>
        <p:spPr>
          <a:xfrm>
            <a:off x="297674" y="535850"/>
            <a:ext cx="26690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https://jvvp.tistory.com/1136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11"/>
          <p:cNvSpPr txBox="1"/>
          <p:nvPr/>
        </p:nvSpPr>
        <p:spPr>
          <a:xfrm>
            <a:off x="3428353" y="535850"/>
            <a:ext cx="738214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https://darkpgmr.tistory.com/53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4" name="Google Shape;244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2574" y="969537"/>
            <a:ext cx="7122626" cy="2629697"/>
          </a:xfrm>
          <a:prstGeom prst="rect">
            <a:avLst/>
          </a:prstGeom>
          <a:noFill/>
          <a:ln w="9525" cap="flat" cmpd="sng">
            <a:solidFill>
              <a:srgbClr val="222A3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5" name="Google Shape;245;p11"/>
          <p:cNvSpPr txBox="1"/>
          <p:nvPr/>
        </p:nvSpPr>
        <p:spPr>
          <a:xfrm>
            <a:off x="2856402" y="997515"/>
            <a:ext cx="3563853" cy="344901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03. 보행자검출.ipynb</a:t>
            </a:r>
            <a:endParaRPr sz="1600" b="1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6" name="Google Shape;246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32890" y="969537"/>
            <a:ext cx="3645680" cy="1890509"/>
          </a:xfrm>
          <a:prstGeom prst="rect">
            <a:avLst/>
          </a:prstGeom>
          <a:noFill/>
          <a:ln w="9525" cap="flat" cmpd="sng">
            <a:solidFill>
              <a:srgbClr val="222A3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7" name="Google Shape;247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2575" y="3669239"/>
            <a:ext cx="7122626" cy="2038153"/>
          </a:xfrm>
          <a:prstGeom prst="rect">
            <a:avLst/>
          </a:prstGeom>
          <a:noFill/>
          <a:ln w="9525" cap="flat" cmpd="sng">
            <a:solidFill>
              <a:srgbClr val="222A3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8" name="Google Shape;248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32890" y="2980895"/>
            <a:ext cx="3645680" cy="2726497"/>
          </a:xfrm>
          <a:prstGeom prst="rect">
            <a:avLst/>
          </a:prstGeom>
          <a:noFill/>
          <a:ln w="9525" cap="flat" cmpd="sng">
            <a:solidFill>
              <a:srgbClr val="222A3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9" name="Google Shape;249;p11"/>
          <p:cNvSpPr txBox="1"/>
          <p:nvPr/>
        </p:nvSpPr>
        <p:spPr>
          <a:xfrm>
            <a:off x="236137" y="6010418"/>
            <a:ext cx="1060047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&lt;출처&gt;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https://chaelist.github.io/docs/ml_application/image_processing/</a:t>
            </a:r>
            <a:endParaRPr/>
          </a:p>
        </p:txBody>
      </p:sp>
      <p:sp>
        <p:nvSpPr>
          <p:cNvPr id="250" name="Google Shape;250;p11"/>
          <p:cNvSpPr/>
          <p:nvPr/>
        </p:nvSpPr>
        <p:spPr>
          <a:xfrm>
            <a:off x="9163048" y="4836228"/>
            <a:ext cx="2016818" cy="435002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이동평균선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"/>
          <p:cNvSpPr txBox="1"/>
          <p:nvPr/>
        </p:nvSpPr>
        <p:spPr>
          <a:xfrm>
            <a:off x="0" y="0"/>
            <a:ext cx="12192000" cy="601361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그외 openCV활용</a:t>
            </a:r>
            <a:endParaRPr/>
          </a:p>
        </p:txBody>
      </p:sp>
      <p:sp>
        <p:nvSpPr>
          <p:cNvPr id="256" name="Google Shape;256;p12"/>
          <p:cNvSpPr txBox="1"/>
          <p:nvPr/>
        </p:nvSpPr>
        <p:spPr>
          <a:xfrm>
            <a:off x="208991" y="1304457"/>
            <a:ext cx="421060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https://github.com/KrishArul26/Cars_Counting-Detection-using-haar-Cacade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12"/>
          <p:cNvSpPr txBox="1"/>
          <p:nvPr/>
        </p:nvSpPr>
        <p:spPr>
          <a:xfrm>
            <a:off x="4419600" y="1304457"/>
            <a:ext cx="327654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https://blog.naver.com/chandong83/221484138901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12"/>
          <p:cNvSpPr txBox="1"/>
          <p:nvPr/>
        </p:nvSpPr>
        <p:spPr>
          <a:xfrm>
            <a:off x="289673" y="926688"/>
            <a:ext cx="685059" cy="338554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Cars 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12"/>
          <p:cNvSpPr txBox="1"/>
          <p:nvPr/>
        </p:nvSpPr>
        <p:spPr>
          <a:xfrm>
            <a:off x="4500281" y="926688"/>
            <a:ext cx="685059" cy="338554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Cats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0" name="Google Shape;260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00282" y="1883220"/>
            <a:ext cx="1229013" cy="1020398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2"/>
          <p:cNvSpPr txBox="1"/>
          <p:nvPr/>
        </p:nvSpPr>
        <p:spPr>
          <a:xfrm>
            <a:off x="208991" y="3651658"/>
            <a:ext cx="406717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https://velog.io/@be1le/cv2-%EC%9D%B8%EA%B3%B5%EC%A7%80%EB%8A%A5-snow-%EC%95%B1-%EB%A7%8C%EB%93%A4%EC%96%B4-%EB%B3%B4%EA%B8%B0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2"/>
          <p:cNvSpPr txBox="1"/>
          <p:nvPr/>
        </p:nvSpPr>
        <p:spPr>
          <a:xfrm>
            <a:off x="289673" y="3313104"/>
            <a:ext cx="2937621" cy="338554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스노우와 같은 합성</a:t>
            </a:r>
            <a:endParaRPr/>
          </a:p>
        </p:txBody>
      </p:sp>
      <p:pic>
        <p:nvPicPr>
          <p:cNvPr id="263" name="Google Shape;263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1965" y="4876644"/>
            <a:ext cx="2213441" cy="1243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9673" y="1883220"/>
            <a:ext cx="1229013" cy="91825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2"/>
          <p:cNvSpPr txBox="1"/>
          <p:nvPr/>
        </p:nvSpPr>
        <p:spPr>
          <a:xfrm>
            <a:off x="4409794" y="3259723"/>
            <a:ext cx="2937621" cy="338554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졸음감지하기</a:t>
            </a:r>
            <a:endParaRPr/>
          </a:p>
        </p:txBody>
      </p:sp>
      <p:sp>
        <p:nvSpPr>
          <p:cNvPr id="266" name="Google Shape;266;p12"/>
          <p:cNvSpPr txBox="1"/>
          <p:nvPr/>
        </p:nvSpPr>
        <p:spPr>
          <a:xfrm>
            <a:off x="4356847" y="3598277"/>
            <a:ext cx="29376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http://www.nefus.kr/2021_Demonstration/Drowsy_Driver/index.html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"/>
          <p:cNvSpPr/>
          <p:nvPr/>
        </p:nvSpPr>
        <p:spPr>
          <a:xfrm>
            <a:off x="0" y="0"/>
            <a:ext cx="12192000" cy="4899804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" name="Google Shape;272;p13"/>
          <p:cNvSpPr txBox="1"/>
          <p:nvPr/>
        </p:nvSpPr>
        <p:spPr>
          <a:xfrm>
            <a:off x="3799538" y="1492370"/>
            <a:ext cx="459292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MediaPipe</a:t>
            </a:r>
            <a:endParaRPr sz="7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13"/>
          <p:cNvSpPr txBox="1"/>
          <p:nvPr/>
        </p:nvSpPr>
        <p:spPr>
          <a:xfrm>
            <a:off x="1747520" y="3105835"/>
            <a:ext cx="944880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https://developers.google.com/mediapipe/solutions/vision/face_detector</a:t>
            </a:r>
            <a:endParaRPr/>
          </a:p>
        </p:txBody>
      </p:sp>
      <p:sp>
        <p:nvSpPr>
          <p:cNvPr id="274" name="Google Shape;274;p13"/>
          <p:cNvSpPr txBox="1"/>
          <p:nvPr/>
        </p:nvSpPr>
        <p:spPr>
          <a:xfrm>
            <a:off x="1747520" y="4002819"/>
            <a:ext cx="944880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https://github.com/ntu-rris/google-mediapipe/tree/main/code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/>
          <p:nvPr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0" name="Google Shape;28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812" y="979394"/>
            <a:ext cx="10874375" cy="499011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4"/>
          <p:cNvSpPr txBox="1"/>
          <p:nvPr/>
        </p:nvSpPr>
        <p:spPr>
          <a:xfrm>
            <a:off x="232913" y="74128"/>
            <a:ext cx="17267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MediaPipe</a:t>
            </a:r>
            <a:endParaRPr sz="1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"/>
          <p:cNvSpPr/>
          <p:nvPr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5"/>
          <p:cNvSpPr/>
          <p:nvPr/>
        </p:nvSpPr>
        <p:spPr>
          <a:xfrm>
            <a:off x="5708668" y="28066"/>
            <a:ext cx="6136616" cy="5170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5"/>
          <p:cNvSpPr txBox="1"/>
          <p:nvPr/>
        </p:nvSpPr>
        <p:spPr>
          <a:xfrm>
            <a:off x="112143" y="74128"/>
            <a:ext cx="40575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모듈 정보 확인 및 모듈 개념 잡기</a:t>
            </a:r>
            <a:endParaRPr/>
          </a:p>
        </p:txBody>
      </p:sp>
      <p:grpSp>
        <p:nvGrpSpPr>
          <p:cNvPr id="289" name="Google Shape;289;p15"/>
          <p:cNvGrpSpPr/>
          <p:nvPr/>
        </p:nvGrpSpPr>
        <p:grpSpPr>
          <a:xfrm>
            <a:off x="232913" y="995093"/>
            <a:ext cx="4913283" cy="2075092"/>
            <a:chOff x="322951" y="943334"/>
            <a:chExt cx="6017464" cy="2541436"/>
          </a:xfrm>
        </p:grpSpPr>
        <p:pic>
          <p:nvPicPr>
            <p:cNvPr id="290" name="Google Shape;29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2951" y="943334"/>
              <a:ext cx="6017464" cy="254143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1" name="Google Shape;291;p15"/>
            <p:cNvCxnSpPr/>
            <p:nvPr/>
          </p:nvCxnSpPr>
          <p:spPr>
            <a:xfrm>
              <a:off x="2501660" y="1181819"/>
              <a:ext cx="379563" cy="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92" name="Google Shape;292;p15"/>
            <p:cNvSpPr/>
            <p:nvPr/>
          </p:nvSpPr>
          <p:spPr>
            <a:xfrm>
              <a:off x="2932981" y="1061049"/>
              <a:ext cx="1733910" cy="241540"/>
            </a:xfrm>
            <a:prstGeom prst="rect">
              <a:avLst/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모듈정보확인</a:t>
              </a:r>
              <a:endParaRPr/>
            </a:p>
          </p:txBody>
        </p:sp>
        <p:cxnSp>
          <p:nvCxnSpPr>
            <p:cNvPr id="293" name="Google Shape;293;p15"/>
            <p:cNvCxnSpPr/>
            <p:nvPr/>
          </p:nvCxnSpPr>
          <p:spPr>
            <a:xfrm rot="10800000">
              <a:off x="4666891" y="2671134"/>
              <a:ext cx="0" cy="24154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94" name="Google Shape;294;p15"/>
            <p:cNvSpPr/>
            <p:nvPr/>
          </p:nvSpPr>
          <p:spPr>
            <a:xfrm>
              <a:off x="4338598" y="2429594"/>
              <a:ext cx="1111370" cy="241540"/>
            </a:xfrm>
            <a:prstGeom prst="rect">
              <a:avLst/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모듈위치</a:t>
              </a:r>
              <a:endParaRPr/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5327418" y="916199"/>
            <a:ext cx="2030454" cy="2525742"/>
            <a:chOff x="6800042" y="864439"/>
            <a:chExt cx="2342521" cy="2913931"/>
          </a:xfrm>
        </p:grpSpPr>
        <p:pic>
          <p:nvPicPr>
            <p:cNvPr id="296" name="Google Shape;296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00042" y="864439"/>
              <a:ext cx="1720372" cy="291393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7" name="Google Shape;297;p15"/>
            <p:cNvCxnSpPr/>
            <p:nvPr/>
          </p:nvCxnSpPr>
          <p:spPr>
            <a:xfrm>
              <a:off x="7651630" y="3605841"/>
              <a:ext cx="379563" cy="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98" name="Google Shape;298;p15"/>
            <p:cNvSpPr/>
            <p:nvPr/>
          </p:nvSpPr>
          <p:spPr>
            <a:xfrm>
              <a:off x="8031193" y="3484770"/>
              <a:ext cx="1111370" cy="241540"/>
            </a:xfrm>
            <a:prstGeom prst="rect">
              <a:avLst/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start파일</a:t>
              </a:r>
              <a:endParaRPr/>
            </a:p>
          </p:txBody>
        </p:sp>
      </p:grpSp>
      <p:pic>
        <p:nvPicPr>
          <p:cNvPr id="299" name="Google Shape;299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65987" y="1112808"/>
            <a:ext cx="3397640" cy="214587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5"/>
          <p:cNvSpPr/>
          <p:nvPr/>
        </p:nvSpPr>
        <p:spPr>
          <a:xfrm>
            <a:off x="5708668" y="237198"/>
            <a:ext cx="43293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mp_face_detection = </a:t>
            </a:r>
            <a:r>
              <a:rPr lang="en-US" sz="14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mp.solutions.face_detection</a:t>
            </a:r>
            <a:endParaRPr sz="1400"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5"/>
          <p:cNvSpPr/>
          <p:nvPr/>
        </p:nvSpPr>
        <p:spPr>
          <a:xfrm>
            <a:off x="5708668" y="2350"/>
            <a:ext cx="221650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mediapipe as mp</a:t>
            </a:r>
            <a:endParaRPr sz="14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p15"/>
          <p:cNvSpPr/>
          <p:nvPr/>
        </p:nvSpPr>
        <p:spPr>
          <a:xfrm>
            <a:off x="10881969" y="1693067"/>
            <a:ext cx="963315" cy="209362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</a:t>
            </a:r>
            <a:endParaRPr/>
          </a:p>
        </p:txBody>
      </p:sp>
      <p:cxnSp>
        <p:nvCxnSpPr>
          <p:cNvPr id="303" name="Google Shape;303;p15"/>
          <p:cNvCxnSpPr/>
          <p:nvPr/>
        </p:nvCxnSpPr>
        <p:spPr>
          <a:xfrm>
            <a:off x="8305552" y="1581491"/>
            <a:ext cx="30580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304" name="Google Shape;304;p15"/>
          <p:cNvGrpSpPr/>
          <p:nvPr/>
        </p:nvGrpSpPr>
        <p:grpSpPr>
          <a:xfrm>
            <a:off x="5327283" y="916199"/>
            <a:ext cx="2030454" cy="2525742"/>
            <a:chOff x="6800042" y="864439"/>
            <a:chExt cx="2342521" cy="2913931"/>
          </a:xfrm>
        </p:grpSpPr>
        <p:pic>
          <p:nvPicPr>
            <p:cNvPr id="305" name="Google Shape;305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00042" y="864439"/>
              <a:ext cx="1720372" cy="291393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6" name="Google Shape;306;p15"/>
            <p:cNvCxnSpPr/>
            <p:nvPr/>
          </p:nvCxnSpPr>
          <p:spPr>
            <a:xfrm>
              <a:off x="7651630" y="3605841"/>
              <a:ext cx="379563" cy="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07" name="Google Shape;307;p15"/>
            <p:cNvSpPr/>
            <p:nvPr/>
          </p:nvSpPr>
          <p:spPr>
            <a:xfrm>
              <a:off x="8031193" y="3484770"/>
              <a:ext cx="1111370" cy="241540"/>
            </a:xfrm>
            <a:prstGeom prst="rect">
              <a:avLst/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start파일</a:t>
              </a:r>
              <a:endParaRPr/>
            </a:p>
          </p:txBody>
        </p:sp>
      </p:grpSp>
      <p:cxnSp>
        <p:nvCxnSpPr>
          <p:cNvPr id="308" name="Google Shape;308;p15"/>
          <p:cNvCxnSpPr/>
          <p:nvPr/>
        </p:nvCxnSpPr>
        <p:spPr>
          <a:xfrm rot="10800000" flipH="1">
            <a:off x="10798451" y="1811548"/>
            <a:ext cx="1821" cy="1811547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309" name="Google Shape;309;p15"/>
          <p:cNvGrpSpPr/>
          <p:nvPr/>
        </p:nvGrpSpPr>
        <p:grpSpPr>
          <a:xfrm>
            <a:off x="7925865" y="3187454"/>
            <a:ext cx="3817448" cy="2119051"/>
            <a:chOff x="7965988" y="3441940"/>
            <a:chExt cx="3817448" cy="2119051"/>
          </a:xfrm>
        </p:grpSpPr>
        <p:pic>
          <p:nvPicPr>
            <p:cNvPr id="310" name="Google Shape;310;p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65988" y="3441940"/>
              <a:ext cx="3817448" cy="2119051"/>
            </a:xfrm>
            <a:prstGeom prst="rect">
              <a:avLst/>
            </a:prstGeom>
            <a:noFill/>
            <a:ln w="9525" cap="flat" cmpd="sng">
              <a:solidFill>
                <a:srgbClr val="0C0C0C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11" name="Google Shape;311;p15"/>
            <p:cNvSpPr/>
            <p:nvPr/>
          </p:nvSpPr>
          <p:spPr>
            <a:xfrm>
              <a:off x="8082033" y="5238777"/>
              <a:ext cx="777299" cy="209362"/>
            </a:xfrm>
            <a:prstGeom prst="rect">
              <a:avLst/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python</a:t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8987807" y="4974984"/>
              <a:ext cx="1018835" cy="209362"/>
            </a:xfrm>
            <a:prstGeom prst="rect">
              <a:avLst/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solutions</a:t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10385621" y="5013658"/>
              <a:ext cx="1018835" cy="209362"/>
            </a:xfrm>
            <a:prstGeom prst="rect">
              <a:avLst/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__init__.py</a:t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14" name="Google Shape;314;p15"/>
          <p:cNvSpPr/>
          <p:nvPr/>
        </p:nvSpPr>
        <p:spPr>
          <a:xfrm>
            <a:off x="235079" y="2606184"/>
            <a:ext cx="464001" cy="464001"/>
          </a:xfrm>
          <a:prstGeom prst="ellipse">
            <a:avLst/>
          </a:prstGeom>
          <a:solidFill>
            <a:srgbClr val="7F7F7F"/>
          </a:solidFill>
          <a:ln w="5715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p15"/>
          <p:cNvSpPr/>
          <p:nvPr/>
        </p:nvSpPr>
        <p:spPr>
          <a:xfrm>
            <a:off x="5124003" y="2606184"/>
            <a:ext cx="464001" cy="464001"/>
          </a:xfrm>
          <a:prstGeom prst="ellipse">
            <a:avLst/>
          </a:prstGeom>
          <a:solidFill>
            <a:srgbClr val="7F7F7F"/>
          </a:solidFill>
          <a:ln w="5715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p15"/>
          <p:cNvSpPr/>
          <p:nvPr/>
        </p:nvSpPr>
        <p:spPr>
          <a:xfrm>
            <a:off x="11078225" y="2606184"/>
            <a:ext cx="464001" cy="464001"/>
          </a:xfrm>
          <a:prstGeom prst="ellipse">
            <a:avLst/>
          </a:prstGeom>
          <a:solidFill>
            <a:srgbClr val="7F7F7F"/>
          </a:solidFill>
          <a:ln w="5715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7" name="Google Shape;317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2913" y="3870703"/>
            <a:ext cx="4278679" cy="278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06465" y="3853451"/>
            <a:ext cx="4281539" cy="268557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5"/>
          <p:cNvSpPr/>
          <p:nvPr/>
        </p:nvSpPr>
        <p:spPr>
          <a:xfrm>
            <a:off x="3080214" y="3902779"/>
            <a:ext cx="484993" cy="484993"/>
          </a:xfrm>
          <a:prstGeom prst="ellipse">
            <a:avLst/>
          </a:prstGeom>
          <a:solidFill>
            <a:srgbClr val="7F7F7F"/>
          </a:solidFill>
          <a:ln w="5715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15"/>
          <p:cNvSpPr/>
          <p:nvPr/>
        </p:nvSpPr>
        <p:spPr>
          <a:xfrm>
            <a:off x="232913" y="3853452"/>
            <a:ext cx="7470737" cy="2702828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5"/>
          <p:cNvSpPr/>
          <p:nvPr/>
        </p:nvSpPr>
        <p:spPr>
          <a:xfrm>
            <a:off x="3406465" y="5572664"/>
            <a:ext cx="883969" cy="19840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5"/>
          <p:cNvSpPr/>
          <p:nvPr/>
        </p:nvSpPr>
        <p:spPr>
          <a:xfrm>
            <a:off x="4433977" y="754106"/>
            <a:ext cx="3308220" cy="4904821"/>
          </a:xfrm>
          <a:custGeom>
            <a:avLst/>
            <a:gdLst/>
            <a:ahLst/>
            <a:cxnLst/>
            <a:rect l="l" t="t" r="r" b="b"/>
            <a:pathLst>
              <a:path w="3286665" h="5115464" extrusionOk="0">
                <a:moveTo>
                  <a:pt x="3286665" y="0"/>
                </a:moveTo>
                <a:lnTo>
                  <a:pt x="3286665" y="5115464"/>
                </a:lnTo>
                <a:lnTo>
                  <a:pt x="0" y="5115464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6"/>
          <p:cNvSpPr/>
          <p:nvPr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6"/>
          <p:cNvSpPr txBox="1"/>
          <p:nvPr/>
        </p:nvSpPr>
        <p:spPr>
          <a:xfrm>
            <a:off x="146649" y="74128"/>
            <a:ext cx="689494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face_detection.py  : </a:t>
            </a:r>
            <a:r>
              <a:rPr lang="ko-KR" altLang="en-US"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반드시</a:t>
            </a:r>
            <a:r>
              <a:rPr lang="en-US"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확인하지</a:t>
            </a:r>
            <a:r>
              <a:rPr lang="en-US"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않아도</a:t>
            </a:r>
            <a:r>
              <a:rPr lang="en-US"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됨</a:t>
            </a:r>
            <a:endParaRPr dirty="0"/>
          </a:p>
        </p:txBody>
      </p:sp>
      <p:pic>
        <p:nvPicPr>
          <p:cNvPr id="329" name="Google Shape;32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660" y="857987"/>
            <a:ext cx="6639740" cy="5525559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0" name="Google Shape;330;p16"/>
          <p:cNvSpPr/>
          <p:nvPr/>
        </p:nvSpPr>
        <p:spPr>
          <a:xfrm>
            <a:off x="2118360" y="1272109"/>
            <a:ext cx="198120" cy="655607"/>
          </a:xfrm>
          <a:prstGeom prst="rightBrace">
            <a:avLst>
              <a:gd name="adj1" fmla="val 54507"/>
              <a:gd name="adj2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16"/>
          <p:cNvSpPr txBox="1"/>
          <p:nvPr/>
        </p:nvSpPr>
        <p:spPr>
          <a:xfrm>
            <a:off x="2438400" y="1415246"/>
            <a:ext cx="3162276" cy="307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Face모델에서 출력되는 6개의 좌표값</a:t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4899660" y="2796109"/>
            <a:ext cx="487679" cy="1958771"/>
          </a:xfrm>
          <a:prstGeom prst="rightBrace">
            <a:avLst>
              <a:gd name="adj1" fmla="val 42040"/>
              <a:gd name="adj2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16"/>
          <p:cNvSpPr txBox="1"/>
          <p:nvPr/>
        </p:nvSpPr>
        <p:spPr>
          <a:xfrm>
            <a:off x="5343379" y="3372835"/>
            <a:ext cx="723275" cy="307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설명서</a:t>
            </a:r>
            <a:endParaRPr/>
          </a:p>
        </p:txBody>
      </p:sp>
      <p:sp>
        <p:nvSpPr>
          <p:cNvPr id="334" name="Google Shape;334;p16"/>
          <p:cNvSpPr/>
          <p:nvPr/>
        </p:nvSpPr>
        <p:spPr>
          <a:xfrm>
            <a:off x="4091940" y="5615509"/>
            <a:ext cx="198120" cy="655607"/>
          </a:xfrm>
          <a:prstGeom prst="rightBrace">
            <a:avLst>
              <a:gd name="adj1" fmla="val 54507"/>
              <a:gd name="adj2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16"/>
          <p:cNvSpPr txBox="1"/>
          <p:nvPr/>
        </p:nvSpPr>
        <p:spPr>
          <a:xfrm>
            <a:off x="4413779" y="5697575"/>
            <a:ext cx="1838965" cy="52322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Super(). 🡺상속받은 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class의 함수를 사용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6" name="Google Shape;336;p16"/>
          <p:cNvCxnSpPr/>
          <p:nvPr/>
        </p:nvCxnSpPr>
        <p:spPr>
          <a:xfrm>
            <a:off x="1615440" y="2287902"/>
            <a:ext cx="60198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7" name="Google Shape;337;p16"/>
          <p:cNvSpPr/>
          <p:nvPr/>
        </p:nvSpPr>
        <p:spPr>
          <a:xfrm>
            <a:off x="2125980" y="2278380"/>
            <a:ext cx="678180" cy="129540"/>
          </a:xfrm>
          <a:custGeom>
            <a:avLst/>
            <a:gdLst/>
            <a:ahLst/>
            <a:cxnLst/>
            <a:rect l="l" t="t" r="r" b="b"/>
            <a:pathLst>
              <a:path w="678180" h="129540" extrusionOk="0">
                <a:moveTo>
                  <a:pt x="0" y="0"/>
                </a:moveTo>
                <a:lnTo>
                  <a:pt x="0" y="129540"/>
                </a:lnTo>
                <a:lnTo>
                  <a:pt x="678180" y="129540"/>
                </a:ln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p16"/>
          <p:cNvSpPr txBox="1"/>
          <p:nvPr/>
        </p:nvSpPr>
        <p:spPr>
          <a:xfrm>
            <a:off x="2800037" y="2189261"/>
            <a:ext cx="3797835" cy="307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상속클래스, super로 이 상속클래스 함수사용</a:t>
            </a:r>
            <a:endParaRPr/>
          </a:p>
        </p:txBody>
      </p:sp>
      <p:cxnSp>
        <p:nvCxnSpPr>
          <p:cNvPr id="339" name="Google Shape;339;p16"/>
          <p:cNvCxnSpPr/>
          <p:nvPr/>
        </p:nvCxnSpPr>
        <p:spPr>
          <a:xfrm>
            <a:off x="1714500" y="5282562"/>
            <a:ext cx="43815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0" name="Google Shape;340;p16"/>
          <p:cNvSpPr txBox="1"/>
          <p:nvPr/>
        </p:nvSpPr>
        <p:spPr>
          <a:xfrm>
            <a:off x="4609986" y="5312826"/>
            <a:ext cx="1569834" cy="253916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1이면 Full, 0이면 short</a:t>
            </a:r>
            <a:endParaRPr sz="10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1" name="Google Shape;34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1591" y="850582"/>
            <a:ext cx="4096309" cy="23295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Google Shape;342;p16"/>
          <p:cNvGrpSpPr/>
          <p:nvPr/>
        </p:nvGrpSpPr>
        <p:grpSpPr>
          <a:xfrm>
            <a:off x="7134224" y="3317163"/>
            <a:ext cx="2240880" cy="1873963"/>
            <a:chOff x="7134224" y="3317163"/>
            <a:chExt cx="2240880" cy="1873963"/>
          </a:xfrm>
        </p:grpSpPr>
        <p:sp>
          <p:nvSpPr>
            <p:cNvPr id="343" name="Google Shape;343;p16"/>
            <p:cNvSpPr/>
            <p:nvPr/>
          </p:nvSpPr>
          <p:spPr>
            <a:xfrm>
              <a:off x="7134224" y="3317163"/>
              <a:ext cx="2238376" cy="1870139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44" name="Google Shape;344;p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41233" y="3526724"/>
              <a:ext cx="2233871" cy="16644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Google Shape;345;p16"/>
            <p:cNvSpPr txBox="1"/>
            <p:nvPr/>
          </p:nvSpPr>
          <p:spPr>
            <a:xfrm>
              <a:off x="7141233" y="3317163"/>
              <a:ext cx="2193268" cy="253916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Model_selection=0</a:t>
              </a:r>
              <a:endParaRPr sz="10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46" name="Google Shape;346;p16"/>
          <p:cNvGrpSpPr/>
          <p:nvPr/>
        </p:nvGrpSpPr>
        <p:grpSpPr>
          <a:xfrm>
            <a:off x="9503434" y="3317163"/>
            <a:ext cx="2288516" cy="1870139"/>
            <a:chOff x="9503434" y="3317163"/>
            <a:chExt cx="2288516" cy="1870139"/>
          </a:xfrm>
        </p:grpSpPr>
        <p:sp>
          <p:nvSpPr>
            <p:cNvPr id="347" name="Google Shape;347;p16"/>
            <p:cNvSpPr/>
            <p:nvPr/>
          </p:nvSpPr>
          <p:spPr>
            <a:xfrm>
              <a:off x="9503434" y="3317163"/>
              <a:ext cx="2288516" cy="1870139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48" name="Google Shape;348;p1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517980" y="3503176"/>
              <a:ext cx="2273970" cy="16841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16"/>
            <p:cNvSpPr txBox="1"/>
            <p:nvPr/>
          </p:nvSpPr>
          <p:spPr>
            <a:xfrm>
              <a:off x="9529504" y="3317163"/>
              <a:ext cx="2262446" cy="253916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Model_selection=1</a:t>
              </a:r>
              <a:endParaRPr sz="10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7"/>
          <p:cNvSpPr/>
          <p:nvPr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p17"/>
          <p:cNvSpPr txBox="1"/>
          <p:nvPr/>
        </p:nvSpPr>
        <p:spPr>
          <a:xfrm>
            <a:off x="146649" y="74128"/>
            <a:ext cx="41574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 face_detection모듈을 이용한 코드</a:t>
            </a:r>
            <a:endParaRPr/>
          </a:p>
        </p:txBody>
      </p:sp>
      <p:sp>
        <p:nvSpPr>
          <p:cNvPr id="356" name="Google Shape;356;p17"/>
          <p:cNvSpPr/>
          <p:nvPr/>
        </p:nvSpPr>
        <p:spPr>
          <a:xfrm>
            <a:off x="4694051" y="108632"/>
            <a:ext cx="406996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참고) https://puleugo.tistory.com/4</a:t>
            </a:r>
            <a:endParaRPr/>
          </a:p>
        </p:txBody>
      </p:sp>
      <p:grpSp>
        <p:nvGrpSpPr>
          <p:cNvPr id="357" name="Google Shape;357;p17"/>
          <p:cNvGrpSpPr/>
          <p:nvPr/>
        </p:nvGrpSpPr>
        <p:grpSpPr>
          <a:xfrm>
            <a:off x="6600898" y="866775"/>
            <a:ext cx="4648127" cy="5360287"/>
            <a:chOff x="6600898" y="866775"/>
            <a:chExt cx="4648127" cy="5360287"/>
          </a:xfrm>
        </p:grpSpPr>
        <p:pic>
          <p:nvPicPr>
            <p:cNvPr id="358" name="Google Shape;358;p17"/>
            <p:cNvPicPr preferRelativeResize="0"/>
            <p:nvPr/>
          </p:nvPicPr>
          <p:blipFill rotWithShape="1">
            <a:blip r:embed="rId3">
              <a:alphaModFix/>
            </a:blip>
            <a:srcRect l="2017" b="3347"/>
            <a:stretch/>
          </p:blipFill>
          <p:spPr>
            <a:xfrm>
              <a:off x="6619874" y="866775"/>
              <a:ext cx="3098513" cy="4400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17"/>
            <p:cNvSpPr/>
            <p:nvPr/>
          </p:nvSpPr>
          <p:spPr>
            <a:xfrm>
              <a:off x="8563048" y="1510234"/>
              <a:ext cx="198120" cy="655607"/>
            </a:xfrm>
            <a:prstGeom prst="rightBrace">
              <a:avLst>
                <a:gd name="adj1" fmla="val 54507"/>
                <a:gd name="adj2" fmla="val 50000"/>
              </a:avLst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0" name="Google Shape;360;p17"/>
            <p:cNvSpPr txBox="1"/>
            <p:nvPr/>
          </p:nvSpPr>
          <p:spPr>
            <a:xfrm>
              <a:off x="8563048" y="2501523"/>
              <a:ext cx="1058303" cy="307777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RIGHT_EYE</a:t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61" name="Google Shape;361;p17"/>
            <p:cNvCxnSpPr/>
            <p:nvPr/>
          </p:nvCxnSpPr>
          <p:spPr>
            <a:xfrm>
              <a:off x="8137238" y="2655411"/>
              <a:ext cx="42581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62" name="Google Shape;362;p17"/>
            <p:cNvSpPr txBox="1"/>
            <p:nvPr/>
          </p:nvSpPr>
          <p:spPr>
            <a:xfrm>
              <a:off x="8563048" y="3108945"/>
              <a:ext cx="915379" cy="307777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LEFT_EYE</a:t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63" name="Google Shape;363;p17"/>
            <p:cNvCxnSpPr/>
            <p:nvPr/>
          </p:nvCxnSpPr>
          <p:spPr>
            <a:xfrm>
              <a:off x="8137238" y="3262833"/>
              <a:ext cx="42581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64" name="Google Shape;364;p17"/>
            <p:cNvSpPr txBox="1"/>
            <p:nvPr/>
          </p:nvSpPr>
          <p:spPr>
            <a:xfrm>
              <a:off x="8563048" y="3680330"/>
              <a:ext cx="976549" cy="307777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NOSE_TIP</a:t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65" name="Google Shape;365;p17"/>
            <p:cNvCxnSpPr/>
            <p:nvPr/>
          </p:nvCxnSpPr>
          <p:spPr>
            <a:xfrm>
              <a:off x="8137238" y="3834218"/>
              <a:ext cx="42581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66" name="Google Shape;366;p17"/>
            <p:cNvSpPr txBox="1"/>
            <p:nvPr/>
          </p:nvSpPr>
          <p:spPr>
            <a:xfrm>
              <a:off x="8563048" y="4319194"/>
              <a:ext cx="1561646" cy="307777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MOUTH_CENTER</a:t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67" name="Google Shape;367;p17"/>
            <p:cNvCxnSpPr/>
            <p:nvPr/>
          </p:nvCxnSpPr>
          <p:spPr>
            <a:xfrm>
              <a:off x="8137238" y="4473082"/>
              <a:ext cx="42581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68" name="Google Shape;368;p17"/>
            <p:cNvSpPr txBox="1"/>
            <p:nvPr/>
          </p:nvSpPr>
          <p:spPr>
            <a:xfrm>
              <a:off x="8563048" y="4859137"/>
              <a:ext cx="1943161" cy="307777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RIGHT_EAR_TRAGION</a:t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69" name="Google Shape;369;p17"/>
            <p:cNvCxnSpPr/>
            <p:nvPr/>
          </p:nvCxnSpPr>
          <p:spPr>
            <a:xfrm>
              <a:off x="8137238" y="5013025"/>
              <a:ext cx="42581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pic>
          <p:nvPicPr>
            <p:cNvPr id="370" name="Google Shape;370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00898" y="5274562"/>
              <a:ext cx="1962150" cy="952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" name="Google Shape;371;p17"/>
            <p:cNvSpPr/>
            <p:nvPr/>
          </p:nvSpPr>
          <p:spPr>
            <a:xfrm>
              <a:off x="6600898" y="876300"/>
              <a:ext cx="4648127" cy="5324476"/>
            </a:xfrm>
            <a:prstGeom prst="rect">
              <a:avLst/>
            </a:prstGeom>
            <a:noFill/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2" name="Google Shape;372;p17"/>
            <p:cNvSpPr txBox="1"/>
            <p:nvPr/>
          </p:nvSpPr>
          <p:spPr>
            <a:xfrm>
              <a:off x="8924961" y="1684148"/>
              <a:ext cx="1503938" cy="307777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얼굴사각형 크기</a:t>
              </a:r>
              <a:endParaRPr/>
            </a:p>
          </p:txBody>
        </p:sp>
        <p:sp>
          <p:nvSpPr>
            <p:cNvPr id="373" name="Google Shape;373;p17"/>
            <p:cNvSpPr txBox="1"/>
            <p:nvPr/>
          </p:nvSpPr>
          <p:spPr>
            <a:xfrm>
              <a:off x="7811079" y="962474"/>
              <a:ext cx="1896673" cy="307777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얼굴임을 확신하는 %</a:t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4" name="Google Shape;374;p17"/>
            <p:cNvSpPr txBox="1"/>
            <p:nvPr/>
          </p:nvSpPr>
          <p:spPr>
            <a:xfrm>
              <a:off x="8563048" y="5527333"/>
              <a:ext cx="1800236" cy="307777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LEFT_EAR_TRAGION</a:t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75" name="Google Shape;375;p17"/>
            <p:cNvCxnSpPr/>
            <p:nvPr/>
          </p:nvCxnSpPr>
          <p:spPr>
            <a:xfrm>
              <a:off x="8137238" y="5681221"/>
              <a:ext cx="42581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376" name="Google Shape;376;p17"/>
          <p:cNvSpPr/>
          <p:nvPr/>
        </p:nvSpPr>
        <p:spPr>
          <a:xfrm>
            <a:off x="10363283" y="962474"/>
            <a:ext cx="771441" cy="547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모든크기는 0-1값</a:t>
            </a:r>
            <a:endParaRPr/>
          </a:p>
        </p:txBody>
      </p:sp>
      <p:pic>
        <p:nvPicPr>
          <p:cNvPr id="377" name="Google Shape;37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9016" y="749354"/>
            <a:ext cx="5223580" cy="344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03723" y="908405"/>
            <a:ext cx="1285875" cy="1562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9" name="Google Shape;379;p17"/>
          <p:cNvCxnSpPr/>
          <p:nvPr/>
        </p:nvCxnSpPr>
        <p:spPr>
          <a:xfrm>
            <a:off x="1120588" y="2931459"/>
            <a:ext cx="869577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80" name="Google Shape;380;p17"/>
          <p:cNvGrpSpPr/>
          <p:nvPr/>
        </p:nvGrpSpPr>
        <p:grpSpPr>
          <a:xfrm>
            <a:off x="288669" y="4257623"/>
            <a:ext cx="5253927" cy="2287957"/>
            <a:chOff x="288669" y="4257623"/>
            <a:chExt cx="5253927" cy="2287957"/>
          </a:xfrm>
        </p:grpSpPr>
        <p:pic>
          <p:nvPicPr>
            <p:cNvPr id="381" name="Google Shape;381;p17"/>
            <p:cNvPicPr preferRelativeResize="0"/>
            <p:nvPr/>
          </p:nvPicPr>
          <p:blipFill rotWithShape="1">
            <a:blip r:embed="rId7">
              <a:alphaModFix/>
            </a:blip>
            <a:srcRect b="45392"/>
            <a:stretch/>
          </p:blipFill>
          <p:spPr>
            <a:xfrm>
              <a:off x="288669" y="4257623"/>
              <a:ext cx="4026547" cy="22879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17"/>
            <p:cNvPicPr preferRelativeResize="0"/>
            <p:nvPr/>
          </p:nvPicPr>
          <p:blipFill rotWithShape="1">
            <a:blip r:embed="rId7">
              <a:alphaModFix/>
            </a:blip>
            <a:srcRect t="74315" r="63973"/>
            <a:stretch/>
          </p:blipFill>
          <p:spPr>
            <a:xfrm>
              <a:off x="3699558" y="4319196"/>
              <a:ext cx="1843038" cy="1367240"/>
            </a:xfrm>
            <a:prstGeom prst="rect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83" name="Google Shape;383;p17"/>
            <p:cNvSpPr txBox="1"/>
            <p:nvPr/>
          </p:nvSpPr>
          <p:spPr>
            <a:xfrm>
              <a:off x="1369160" y="5527332"/>
              <a:ext cx="2336537" cy="307777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0으로 하면 score가 높아짐</a:t>
              </a:r>
              <a:endParaRPr/>
            </a:p>
          </p:txBody>
        </p:sp>
        <p:cxnSp>
          <p:nvCxnSpPr>
            <p:cNvPr id="384" name="Google Shape;384;p17"/>
            <p:cNvCxnSpPr/>
            <p:nvPr/>
          </p:nvCxnSpPr>
          <p:spPr>
            <a:xfrm rot="10800000" flipH="1">
              <a:off x="3192780" y="4739640"/>
              <a:ext cx="506778" cy="71628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85" name="Google Shape;385;p17"/>
            <p:cNvCxnSpPr/>
            <p:nvPr/>
          </p:nvCxnSpPr>
          <p:spPr>
            <a:xfrm flipH="1">
              <a:off x="1010331" y="5750812"/>
              <a:ext cx="332425" cy="168751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8"/>
          <p:cNvSpPr/>
          <p:nvPr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p18"/>
          <p:cNvSpPr txBox="1"/>
          <p:nvPr/>
        </p:nvSpPr>
        <p:spPr>
          <a:xfrm>
            <a:off x="146649" y="74128"/>
            <a:ext cx="41574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 face_detection모듈을 이용한 코드</a:t>
            </a:r>
            <a:endParaRPr/>
          </a:p>
        </p:txBody>
      </p:sp>
      <p:sp>
        <p:nvSpPr>
          <p:cNvPr id="392" name="Google Shape;392;p18"/>
          <p:cNvSpPr/>
          <p:nvPr/>
        </p:nvSpPr>
        <p:spPr>
          <a:xfrm>
            <a:off x="4694051" y="108632"/>
            <a:ext cx="406996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참고) https://puleugo.tistory.com/4</a:t>
            </a:r>
            <a:endParaRPr/>
          </a:p>
        </p:txBody>
      </p:sp>
      <p:grpSp>
        <p:nvGrpSpPr>
          <p:cNvPr id="393" name="Google Shape;393;p18"/>
          <p:cNvGrpSpPr/>
          <p:nvPr/>
        </p:nvGrpSpPr>
        <p:grpSpPr>
          <a:xfrm>
            <a:off x="146649" y="795337"/>
            <a:ext cx="3810190" cy="4335463"/>
            <a:chOff x="146649" y="795337"/>
            <a:chExt cx="3810190" cy="4335463"/>
          </a:xfrm>
        </p:grpSpPr>
        <p:pic>
          <p:nvPicPr>
            <p:cNvPr id="394" name="Google Shape;394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6649" y="795337"/>
              <a:ext cx="3810190" cy="43354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24162" y="869315"/>
              <a:ext cx="1057275" cy="1543050"/>
            </a:xfrm>
            <a:prstGeom prst="rect">
              <a:avLst/>
            </a:prstGeom>
            <a:noFill/>
            <a:ln w="381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cxnSp>
        <p:nvCxnSpPr>
          <p:cNvPr id="396" name="Google Shape;396;p18"/>
          <p:cNvCxnSpPr/>
          <p:nvPr/>
        </p:nvCxnSpPr>
        <p:spPr>
          <a:xfrm>
            <a:off x="886908" y="3053379"/>
            <a:ext cx="1256852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97" name="Google Shape;397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84451" y="795337"/>
            <a:ext cx="2916424" cy="55118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" name="Google Shape;398;p18"/>
          <p:cNvCxnSpPr/>
          <p:nvPr/>
        </p:nvCxnSpPr>
        <p:spPr>
          <a:xfrm>
            <a:off x="4924397" y="3490306"/>
            <a:ext cx="1384963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9" name="Google Shape;399;p18"/>
          <p:cNvSpPr/>
          <p:nvPr/>
        </p:nvSpPr>
        <p:spPr>
          <a:xfrm>
            <a:off x="4053971" y="5801360"/>
            <a:ext cx="1544189" cy="21336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0" name="Google Shape;400;p18"/>
          <p:cNvGrpSpPr/>
          <p:nvPr/>
        </p:nvGrpSpPr>
        <p:grpSpPr>
          <a:xfrm>
            <a:off x="7179786" y="795337"/>
            <a:ext cx="4653037" cy="3979863"/>
            <a:chOff x="7179786" y="795337"/>
            <a:chExt cx="4653037" cy="3979863"/>
          </a:xfrm>
        </p:grpSpPr>
        <p:pic>
          <p:nvPicPr>
            <p:cNvPr id="401" name="Google Shape;4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179786" y="795337"/>
              <a:ext cx="4653037" cy="3979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18"/>
            <p:cNvPicPr preferRelativeResize="0"/>
            <p:nvPr/>
          </p:nvPicPr>
          <p:blipFill rotWithShape="1">
            <a:blip r:embed="rId7">
              <a:alphaModFix/>
            </a:blip>
            <a:srcRect l="7519" t="6463" r="16733" b="6335"/>
            <a:stretch/>
          </p:blipFill>
          <p:spPr>
            <a:xfrm>
              <a:off x="10617200" y="869315"/>
              <a:ext cx="995680" cy="1345565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403" name="Google Shape;403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009085" y="3008630"/>
            <a:ext cx="2750162" cy="3681095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04" name="Google Shape;404;p18"/>
          <p:cNvCxnSpPr/>
          <p:nvPr/>
        </p:nvCxnSpPr>
        <p:spPr>
          <a:xfrm>
            <a:off x="7624122" y="2958334"/>
            <a:ext cx="1384963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5" name="Google Shape;405;p18"/>
          <p:cNvCxnSpPr/>
          <p:nvPr/>
        </p:nvCxnSpPr>
        <p:spPr>
          <a:xfrm>
            <a:off x="9046522" y="6636254"/>
            <a:ext cx="1384963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06" name="Google Shape;40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0722" y="795337"/>
            <a:ext cx="1057275" cy="1543050"/>
          </a:xfrm>
          <a:prstGeom prst="rect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9"/>
          <p:cNvSpPr/>
          <p:nvPr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p19"/>
          <p:cNvSpPr txBox="1"/>
          <p:nvPr/>
        </p:nvSpPr>
        <p:spPr>
          <a:xfrm>
            <a:off x="146649" y="74128"/>
            <a:ext cx="41574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 face_detection모듈을 이용한 코드</a:t>
            </a:r>
            <a:endParaRPr/>
          </a:p>
        </p:txBody>
      </p:sp>
      <p:sp>
        <p:nvSpPr>
          <p:cNvPr id="413" name="Google Shape;413;p19"/>
          <p:cNvSpPr/>
          <p:nvPr/>
        </p:nvSpPr>
        <p:spPr>
          <a:xfrm>
            <a:off x="4694051" y="108632"/>
            <a:ext cx="406996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참고) https://puleugo.tistory.com/4</a:t>
            </a:r>
            <a:endParaRPr/>
          </a:p>
        </p:txBody>
      </p:sp>
      <p:pic>
        <p:nvPicPr>
          <p:cNvPr id="414" name="Google Shape;41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649" y="833121"/>
            <a:ext cx="5085751" cy="2936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8183" y="2479041"/>
            <a:ext cx="2034218" cy="1297625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6" name="Google Shape;416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13999" y="833121"/>
            <a:ext cx="2361921" cy="5529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83934" y="833121"/>
            <a:ext cx="2361921" cy="5801766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19"/>
          <p:cNvSpPr txBox="1"/>
          <p:nvPr/>
        </p:nvSpPr>
        <p:spPr>
          <a:xfrm>
            <a:off x="6794959" y="833121"/>
            <a:ext cx="1441420" cy="307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첫번째인식얼굴</a:t>
            </a:r>
            <a:endParaRPr/>
          </a:p>
        </p:txBody>
      </p:sp>
      <p:sp>
        <p:nvSpPr>
          <p:cNvPr id="419" name="Google Shape;419;p19"/>
          <p:cNvSpPr txBox="1"/>
          <p:nvPr/>
        </p:nvSpPr>
        <p:spPr>
          <a:xfrm>
            <a:off x="9649919" y="833121"/>
            <a:ext cx="1441420" cy="307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두번째인식얼굴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/>
          <p:nvPr/>
        </p:nvSpPr>
        <p:spPr>
          <a:xfrm>
            <a:off x="0" y="-1"/>
            <a:ext cx="12192000" cy="700889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232913" y="74128"/>
            <a:ext cx="62167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새로운 작업을 위한 파이썬 가상환경 설정 및 모듈설치</a:t>
            </a:r>
            <a:endParaRPr/>
          </a:p>
        </p:txBody>
      </p:sp>
      <p:grpSp>
        <p:nvGrpSpPr>
          <p:cNvPr id="92" name="Google Shape;92;p2"/>
          <p:cNvGrpSpPr/>
          <p:nvPr/>
        </p:nvGrpSpPr>
        <p:grpSpPr>
          <a:xfrm>
            <a:off x="394448" y="700889"/>
            <a:ext cx="9457770" cy="3827929"/>
            <a:chOff x="394447" y="797859"/>
            <a:chExt cx="11170024" cy="4520945"/>
          </a:xfrm>
        </p:grpSpPr>
        <p:sp>
          <p:nvSpPr>
            <p:cNvPr id="93" name="Google Shape;93;p2"/>
            <p:cNvSpPr txBox="1"/>
            <p:nvPr/>
          </p:nvSpPr>
          <p:spPr>
            <a:xfrm>
              <a:off x="394447" y="797859"/>
              <a:ext cx="3651328" cy="617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AutoNum type="alphaUcPeriod"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미니콘다 다운로드(64) 설치함.</a:t>
              </a:r>
              <a:endParaRPr/>
            </a:p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AutoNum type="alphaUcPeriod"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윈도우 ‘Anaconda Prompt’에서 </a:t>
              </a:r>
              <a:endParaRPr/>
            </a:p>
          </p:txBody>
        </p:sp>
        <p:pic>
          <p:nvPicPr>
            <p:cNvPr id="94" name="Google Shape;94;p2"/>
            <p:cNvPicPr preferRelativeResize="0"/>
            <p:nvPr/>
          </p:nvPicPr>
          <p:blipFill rotWithShape="1">
            <a:blip r:embed="rId3">
              <a:alphaModFix/>
            </a:blip>
            <a:srcRect l="6188" t="21725" r="18788" b="20455"/>
            <a:stretch/>
          </p:blipFill>
          <p:spPr>
            <a:xfrm>
              <a:off x="4093439" y="1023285"/>
              <a:ext cx="1787408" cy="420905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95" name="Google Shape;95;p2"/>
            <p:cNvPicPr preferRelativeResize="0"/>
            <p:nvPr/>
          </p:nvPicPr>
          <p:blipFill rotWithShape="1">
            <a:blip r:embed="rId4">
              <a:alphaModFix/>
            </a:blip>
            <a:srcRect b="13455"/>
            <a:stretch/>
          </p:blipFill>
          <p:spPr>
            <a:xfrm>
              <a:off x="4022156" y="1633229"/>
              <a:ext cx="5791200" cy="4286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2"/>
            <p:cNvSpPr txBox="1"/>
            <p:nvPr/>
          </p:nvSpPr>
          <p:spPr>
            <a:xfrm>
              <a:off x="394447" y="1633229"/>
              <a:ext cx="1893593" cy="363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C.  가상환경 생성</a:t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923929" y="1106516"/>
              <a:ext cx="1640542" cy="428653"/>
            </a:xfrm>
            <a:prstGeom prst="rect">
              <a:avLst/>
            </a:prstGeom>
            <a:solidFill>
              <a:srgbClr val="FFD966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17161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가상환경 이름</a:t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17756" y="1106516"/>
              <a:ext cx="2253138" cy="428653"/>
            </a:xfrm>
            <a:prstGeom prst="rect">
              <a:avLst/>
            </a:prstGeom>
            <a:solidFill>
              <a:srgbClr val="FFD966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17161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가상환경 생성</a:t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332259" y="1633229"/>
              <a:ext cx="376517" cy="428653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520518" y="1246094"/>
              <a:ext cx="403411" cy="493059"/>
            </a:xfrm>
            <a:custGeom>
              <a:avLst/>
              <a:gdLst/>
              <a:ahLst/>
              <a:cxnLst/>
              <a:rect l="l" t="t" r="r" b="b"/>
              <a:pathLst>
                <a:path w="403411" h="493059" extrusionOk="0">
                  <a:moveTo>
                    <a:pt x="0" y="493059"/>
                  </a:moveTo>
                  <a:lnTo>
                    <a:pt x="0" y="0"/>
                  </a:lnTo>
                  <a:lnTo>
                    <a:pt x="403411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01" name="Google Shape;101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22157" y="3684989"/>
              <a:ext cx="5791200" cy="1018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2"/>
            <p:cNvSpPr txBox="1"/>
            <p:nvPr/>
          </p:nvSpPr>
          <p:spPr>
            <a:xfrm>
              <a:off x="394447" y="3713536"/>
              <a:ext cx="1896243" cy="363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D.  가상환경 실행</a:t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392705" y="4890151"/>
              <a:ext cx="1953871" cy="428653"/>
            </a:xfrm>
            <a:prstGeom prst="rect">
              <a:avLst/>
            </a:prstGeom>
            <a:solidFill>
              <a:srgbClr val="FFD966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17161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가상환경 실행</a:t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4093439" y="4333193"/>
              <a:ext cx="586137" cy="44761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 rot="10800000" flipH="1">
              <a:off x="4276165" y="4693375"/>
              <a:ext cx="268941" cy="428652"/>
            </a:xfrm>
            <a:custGeom>
              <a:avLst/>
              <a:gdLst/>
              <a:ahLst/>
              <a:cxnLst/>
              <a:rect l="l" t="t" r="r" b="b"/>
              <a:pathLst>
                <a:path w="403411" h="493059" extrusionOk="0">
                  <a:moveTo>
                    <a:pt x="0" y="493059"/>
                  </a:moveTo>
                  <a:lnTo>
                    <a:pt x="0" y="0"/>
                  </a:lnTo>
                  <a:lnTo>
                    <a:pt x="403411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06" name="Google Shape;106;p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022157" y="2676960"/>
              <a:ext cx="6717534" cy="685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2"/>
            <p:cNvSpPr txBox="1"/>
            <p:nvPr/>
          </p:nvSpPr>
          <p:spPr>
            <a:xfrm>
              <a:off x="3981098" y="2161595"/>
              <a:ext cx="7527798" cy="363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Y/N 메시지 나오면 Y 입력하면 아래와 같은 위치에 </a:t>
              </a:r>
              <a:r>
                <a:rPr lang="en-US" sz="14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envs폴더와 mp폴더 생성</a:t>
              </a:r>
              <a:endParaRPr/>
            </a:p>
          </p:txBody>
        </p:sp>
        <p:cxnSp>
          <p:nvCxnSpPr>
            <p:cNvPr id="108" name="Google Shape;108;p2"/>
            <p:cNvCxnSpPr/>
            <p:nvPr/>
          </p:nvCxnSpPr>
          <p:spPr>
            <a:xfrm>
              <a:off x="9520517" y="3074894"/>
              <a:ext cx="1004048" cy="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" name="Google Shape;109;p2"/>
            <p:cNvCxnSpPr/>
            <p:nvPr/>
          </p:nvCxnSpPr>
          <p:spPr>
            <a:xfrm>
              <a:off x="7040277" y="1739153"/>
              <a:ext cx="2130617" cy="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" name="Google Shape;110;p2"/>
            <p:cNvCxnSpPr/>
            <p:nvPr/>
          </p:nvCxnSpPr>
          <p:spPr>
            <a:xfrm rot="10800000">
              <a:off x="8105585" y="1444190"/>
              <a:ext cx="0" cy="294963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11" name="Google Shape;111;p2"/>
            <p:cNvCxnSpPr/>
            <p:nvPr/>
          </p:nvCxnSpPr>
          <p:spPr>
            <a:xfrm>
              <a:off x="7040276" y="4194357"/>
              <a:ext cx="2291983" cy="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2" name="Google Shape;112;p2"/>
            <p:cNvSpPr/>
            <p:nvPr/>
          </p:nvSpPr>
          <p:spPr>
            <a:xfrm>
              <a:off x="7040276" y="4333193"/>
              <a:ext cx="2253138" cy="428653"/>
            </a:xfrm>
            <a:prstGeom prst="rect">
              <a:avLst/>
            </a:prstGeom>
            <a:solidFill>
              <a:srgbClr val="FFD966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17161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가상환경 실행</a:t>
              </a:r>
              <a:endParaRPr/>
            </a:p>
          </p:txBody>
        </p:sp>
        <p:cxnSp>
          <p:nvCxnSpPr>
            <p:cNvPr id="113" name="Google Shape;113;p2"/>
            <p:cNvCxnSpPr/>
            <p:nvPr/>
          </p:nvCxnSpPr>
          <p:spPr>
            <a:xfrm>
              <a:off x="9055843" y="4194357"/>
              <a:ext cx="0" cy="270067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14" name="Google Shape;114;p2"/>
          <p:cNvSpPr txBox="1"/>
          <p:nvPr/>
        </p:nvSpPr>
        <p:spPr>
          <a:xfrm>
            <a:off x="394447" y="4643111"/>
            <a:ext cx="23862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D.  가상환경에서 모듈 설치</a:t>
            </a:r>
            <a:endParaRPr/>
          </a:p>
        </p:txBody>
      </p:sp>
      <p:pic>
        <p:nvPicPr>
          <p:cNvPr id="115" name="Google Shape;115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2172" y="5263894"/>
            <a:ext cx="1483732" cy="139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28415" y="5468517"/>
            <a:ext cx="4157158" cy="45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9">
            <a:alphaModFix/>
          </a:blip>
          <a:srcRect t="16004" b="10923"/>
          <a:stretch/>
        </p:blipFill>
        <p:spPr>
          <a:xfrm>
            <a:off x="7215477" y="5058157"/>
            <a:ext cx="3512484" cy="155985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"/>
          <p:cNvSpPr/>
          <p:nvPr/>
        </p:nvSpPr>
        <p:spPr>
          <a:xfrm>
            <a:off x="717334" y="4925993"/>
            <a:ext cx="1483733" cy="313006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모듈설치전</a:t>
            </a:r>
            <a:endParaRPr/>
          </a:p>
        </p:txBody>
      </p:sp>
      <p:sp>
        <p:nvSpPr>
          <p:cNvPr id="119" name="Google Shape;119;p2"/>
          <p:cNvSpPr/>
          <p:nvPr/>
        </p:nvSpPr>
        <p:spPr>
          <a:xfrm>
            <a:off x="4017871" y="4925993"/>
            <a:ext cx="1483733" cy="313006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모듈설치</a:t>
            </a:r>
            <a:endParaRPr/>
          </a:p>
        </p:txBody>
      </p:sp>
      <p:sp>
        <p:nvSpPr>
          <p:cNvPr id="120" name="Google Shape;120;p2"/>
          <p:cNvSpPr/>
          <p:nvPr/>
        </p:nvSpPr>
        <p:spPr>
          <a:xfrm>
            <a:off x="7215477" y="4925993"/>
            <a:ext cx="1483733" cy="313006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모듈설치후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0"/>
          <p:cNvSpPr/>
          <p:nvPr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5" name="Google Shape;425;p20"/>
          <p:cNvSpPr txBox="1"/>
          <p:nvPr/>
        </p:nvSpPr>
        <p:spPr>
          <a:xfrm>
            <a:off x="146649" y="74128"/>
            <a:ext cx="38940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[5]얼굴에 박스 및 포인트 위치 잡기</a:t>
            </a:r>
            <a:endParaRPr/>
          </a:p>
        </p:txBody>
      </p:sp>
      <p:pic>
        <p:nvPicPr>
          <p:cNvPr id="426" name="Google Shape;42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86597"/>
            <a:ext cx="7904480" cy="6079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3284" y="741679"/>
            <a:ext cx="3195426" cy="24009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p20"/>
          <p:cNvCxnSpPr/>
          <p:nvPr/>
        </p:nvCxnSpPr>
        <p:spPr>
          <a:xfrm>
            <a:off x="599440" y="2936240"/>
            <a:ext cx="113792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9" name="Google Shape;429;p20"/>
          <p:cNvSpPr txBox="1"/>
          <p:nvPr/>
        </p:nvSpPr>
        <p:spPr>
          <a:xfrm>
            <a:off x="5023521" y="2628463"/>
            <a:ext cx="1423788" cy="307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1번으로 작업시</a:t>
            </a:r>
            <a:endParaRPr/>
          </a:p>
        </p:txBody>
      </p:sp>
      <p:pic>
        <p:nvPicPr>
          <p:cNvPr id="430" name="Google Shape;430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00189" y="3297697"/>
            <a:ext cx="3495675" cy="1423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29025" y="4721685"/>
            <a:ext cx="2683944" cy="2041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6165" y="4721685"/>
            <a:ext cx="2683944" cy="2041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1"/>
          <p:cNvSpPr/>
          <p:nvPr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8" name="Google Shape;438;p21"/>
          <p:cNvSpPr txBox="1"/>
          <p:nvPr/>
        </p:nvSpPr>
        <p:spPr>
          <a:xfrm>
            <a:off x="146649" y="74128"/>
            <a:ext cx="38940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[5]얼굴에 박스 및 포인트 위치 잡기</a:t>
            </a:r>
            <a:endParaRPr/>
          </a:p>
        </p:txBody>
      </p:sp>
      <p:pic>
        <p:nvPicPr>
          <p:cNvPr id="439" name="Google Shape;43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586596"/>
            <a:ext cx="7711994" cy="619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2719" y="586597"/>
            <a:ext cx="4190451" cy="276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1687" y="3504340"/>
            <a:ext cx="3870871" cy="3089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p21"/>
          <p:cNvCxnSpPr/>
          <p:nvPr/>
        </p:nvCxnSpPr>
        <p:spPr>
          <a:xfrm>
            <a:off x="599440" y="2936240"/>
            <a:ext cx="123952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3" name="Google Shape;443;p21"/>
          <p:cNvSpPr txBox="1"/>
          <p:nvPr/>
        </p:nvSpPr>
        <p:spPr>
          <a:xfrm>
            <a:off x="5023521" y="2628463"/>
            <a:ext cx="1423788" cy="307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0번으로 작업시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2"/>
          <p:cNvSpPr/>
          <p:nvPr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p22"/>
          <p:cNvSpPr txBox="1"/>
          <p:nvPr/>
        </p:nvSpPr>
        <p:spPr>
          <a:xfrm>
            <a:off x="146649" y="74128"/>
            <a:ext cx="38940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[5]얼굴에 박스 및 포인트 위치 잡기</a:t>
            </a:r>
            <a:endParaRPr/>
          </a:p>
        </p:txBody>
      </p:sp>
      <p:pic>
        <p:nvPicPr>
          <p:cNvPr id="450" name="Google Shape;450;p22"/>
          <p:cNvPicPr preferRelativeResize="0"/>
          <p:nvPr/>
        </p:nvPicPr>
        <p:blipFill rotWithShape="1">
          <a:blip r:embed="rId3">
            <a:alphaModFix/>
          </a:blip>
          <a:srcRect l="50261" t="14827" b="2630"/>
          <a:stretch/>
        </p:blipFill>
        <p:spPr>
          <a:xfrm>
            <a:off x="2988752" y="878840"/>
            <a:ext cx="2878648" cy="336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2"/>
          <p:cNvPicPr preferRelativeResize="0"/>
          <p:nvPr/>
        </p:nvPicPr>
        <p:blipFill rotWithShape="1">
          <a:blip r:embed="rId4">
            <a:alphaModFix/>
          </a:blip>
          <a:srcRect l="55426" t="9091" b="8042"/>
          <a:stretch/>
        </p:blipFill>
        <p:spPr>
          <a:xfrm>
            <a:off x="553206" y="952499"/>
            <a:ext cx="2435546" cy="316374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2"/>
          <p:cNvSpPr txBox="1"/>
          <p:nvPr/>
        </p:nvSpPr>
        <p:spPr>
          <a:xfrm>
            <a:off x="1001873" y="1262697"/>
            <a:ext cx="1866217" cy="461665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1번으로 5m 이내 전신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눈코입의 위치 맞지않음.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p22"/>
          <p:cNvSpPr txBox="1"/>
          <p:nvPr/>
        </p:nvSpPr>
        <p:spPr>
          <a:xfrm>
            <a:off x="3649067" y="1447363"/>
            <a:ext cx="1883849" cy="276999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0번으로 2m 이내 근거리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3"/>
          <p:cNvSpPr/>
          <p:nvPr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p23"/>
          <p:cNvSpPr txBox="1"/>
          <p:nvPr/>
        </p:nvSpPr>
        <p:spPr>
          <a:xfrm>
            <a:off x="146649" y="74128"/>
            <a:ext cx="75228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[5]key 포인트 값 받기 - </a:t>
            </a:r>
            <a:r>
              <a:rPr lang="en-US" sz="18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[Part2] 눈,코,입,귀등 포인트 위치값 출력</a:t>
            </a:r>
            <a:endParaRPr sz="1800" b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60" name="Google Shape;460;p23"/>
          <p:cNvGrpSpPr/>
          <p:nvPr/>
        </p:nvGrpSpPr>
        <p:grpSpPr>
          <a:xfrm>
            <a:off x="6232489" y="964881"/>
            <a:ext cx="5713811" cy="2464119"/>
            <a:chOff x="146649" y="1259522"/>
            <a:chExt cx="6667500" cy="3038475"/>
          </a:xfrm>
        </p:grpSpPr>
        <p:pic>
          <p:nvPicPr>
            <p:cNvPr id="461" name="Google Shape;461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6649" y="1259522"/>
              <a:ext cx="6667500" cy="30384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62" name="Google Shape;462;p23"/>
            <p:cNvCxnSpPr/>
            <p:nvPr/>
          </p:nvCxnSpPr>
          <p:spPr>
            <a:xfrm>
              <a:off x="254000" y="1524000"/>
              <a:ext cx="17272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3" name="Google Shape;463;p23"/>
            <p:cNvCxnSpPr/>
            <p:nvPr/>
          </p:nvCxnSpPr>
          <p:spPr>
            <a:xfrm>
              <a:off x="396240" y="4165600"/>
              <a:ext cx="506984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64" name="Google Shape;46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5700" y="930595"/>
            <a:ext cx="5749649" cy="3895406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3"/>
          <p:cNvSpPr/>
          <p:nvPr/>
        </p:nvSpPr>
        <p:spPr>
          <a:xfrm>
            <a:off x="1584960" y="3870959"/>
            <a:ext cx="3454400" cy="66040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p23"/>
          <p:cNvSpPr/>
          <p:nvPr/>
        </p:nvSpPr>
        <p:spPr>
          <a:xfrm>
            <a:off x="4937760" y="1087120"/>
            <a:ext cx="1330960" cy="3027680"/>
          </a:xfrm>
          <a:custGeom>
            <a:avLst/>
            <a:gdLst/>
            <a:ahLst/>
            <a:cxnLst/>
            <a:rect l="l" t="t" r="r" b="b"/>
            <a:pathLst>
              <a:path w="1330960" h="3027680" extrusionOk="0">
                <a:moveTo>
                  <a:pt x="0" y="3017520"/>
                </a:moveTo>
                <a:lnTo>
                  <a:pt x="0" y="3017520"/>
                </a:lnTo>
                <a:lnTo>
                  <a:pt x="111760" y="3027680"/>
                </a:lnTo>
                <a:lnTo>
                  <a:pt x="802640" y="3027680"/>
                </a:lnTo>
                <a:lnTo>
                  <a:pt x="802640" y="0"/>
                </a:lnTo>
                <a:lnTo>
                  <a:pt x="1330960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7" name="Google Shape;467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96653" y="3428756"/>
            <a:ext cx="3079427" cy="3217828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23"/>
          <p:cNvSpPr txBox="1"/>
          <p:nvPr/>
        </p:nvSpPr>
        <p:spPr>
          <a:xfrm>
            <a:off x="7862558" y="3563182"/>
            <a:ext cx="1058303" cy="307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RIGHT_EYE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p23"/>
          <p:cNvSpPr txBox="1"/>
          <p:nvPr/>
        </p:nvSpPr>
        <p:spPr>
          <a:xfrm>
            <a:off x="7862558" y="4170604"/>
            <a:ext cx="915379" cy="307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LEFT_EYE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p23"/>
          <p:cNvSpPr txBox="1"/>
          <p:nvPr/>
        </p:nvSpPr>
        <p:spPr>
          <a:xfrm>
            <a:off x="7862558" y="4741989"/>
            <a:ext cx="976549" cy="307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NOSE_TIP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1" name="Google Shape;471;p23"/>
          <p:cNvSpPr txBox="1"/>
          <p:nvPr/>
        </p:nvSpPr>
        <p:spPr>
          <a:xfrm>
            <a:off x="7862558" y="5177503"/>
            <a:ext cx="1561646" cy="307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MOUTH_CENTER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2" name="Google Shape;472;p23"/>
          <p:cNvSpPr txBox="1"/>
          <p:nvPr/>
        </p:nvSpPr>
        <p:spPr>
          <a:xfrm>
            <a:off x="7862558" y="5784925"/>
            <a:ext cx="1943161" cy="307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RIGHT_EAR_TRAGION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" name="Google Shape;473;p23"/>
          <p:cNvSpPr txBox="1"/>
          <p:nvPr/>
        </p:nvSpPr>
        <p:spPr>
          <a:xfrm>
            <a:off x="7862558" y="6366650"/>
            <a:ext cx="1800236" cy="307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LEFT_EAR_TRAGION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4" name="Google Shape;474;p23"/>
          <p:cNvSpPr/>
          <p:nvPr/>
        </p:nvSpPr>
        <p:spPr>
          <a:xfrm>
            <a:off x="6268720" y="662167"/>
            <a:ext cx="2707364" cy="30201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face_detection.py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5" name="Google Shape;475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24042" y="4710517"/>
            <a:ext cx="1581150" cy="1895475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4"/>
          <p:cNvSpPr/>
          <p:nvPr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1" name="Google Shape;481;p24"/>
          <p:cNvSpPr txBox="1"/>
          <p:nvPr/>
        </p:nvSpPr>
        <p:spPr>
          <a:xfrm>
            <a:off x="146649" y="74128"/>
            <a:ext cx="96083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[5]key 포인트 값 받기 - </a:t>
            </a:r>
            <a:r>
              <a:rPr lang="en-US" sz="18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[Part3] FaceKeyPoint를 이용하여 지정한 객체값 위치만 출력</a:t>
            </a:r>
            <a:endParaRPr sz="1800" b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82" name="Google Shape;482;p24"/>
          <p:cNvGrpSpPr/>
          <p:nvPr/>
        </p:nvGrpSpPr>
        <p:grpSpPr>
          <a:xfrm>
            <a:off x="7172325" y="660724"/>
            <a:ext cx="5019675" cy="1989591"/>
            <a:chOff x="263842" y="712334"/>
            <a:chExt cx="5019675" cy="1989591"/>
          </a:xfrm>
        </p:grpSpPr>
        <p:pic>
          <p:nvPicPr>
            <p:cNvPr id="483" name="Google Shape;483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3842" y="1006475"/>
              <a:ext cx="5019675" cy="1695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4" name="Google Shape;484;p24"/>
            <p:cNvSpPr/>
            <p:nvPr/>
          </p:nvSpPr>
          <p:spPr>
            <a:xfrm>
              <a:off x="263842" y="712334"/>
              <a:ext cx="2707364" cy="302010"/>
            </a:xfrm>
            <a:prstGeom prst="rect">
              <a:avLst/>
            </a:prstGeom>
            <a:solidFill>
              <a:srgbClr val="E1EF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face_detection.py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85" name="Google Shape;48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442" y="734320"/>
            <a:ext cx="6329681" cy="248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6380" y="3309412"/>
            <a:ext cx="6548535" cy="32742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24"/>
          <p:cNvCxnSpPr/>
          <p:nvPr/>
        </p:nvCxnSpPr>
        <p:spPr>
          <a:xfrm>
            <a:off x="3982720" y="1717040"/>
            <a:ext cx="2113280" cy="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8" name="Google Shape;488;p24"/>
          <p:cNvCxnSpPr/>
          <p:nvPr/>
        </p:nvCxnSpPr>
        <p:spPr>
          <a:xfrm>
            <a:off x="3982720" y="2021840"/>
            <a:ext cx="2113280" cy="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9" name="Google Shape;489;p24"/>
          <p:cNvCxnSpPr/>
          <p:nvPr/>
        </p:nvCxnSpPr>
        <p:spPr>
          <a:xfrm>
            <a:off x="7345680" y="1910080"/>
            <a:ext cx="1056640" cy="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0" name="Google Shape;490;p24"/>
          <p:cNvCxnSpPr/>
          <p:nvPr/>
        </p:nvCxnSpPr>
        <p:spPr>
          <a:xfrm>
            <a:off x="558800" y="3688080"/>
            <a:ext cx="5537200" cy="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1" name="Google Shape;491;p24"/>
          <p:cNvSpPr/>
          <p:nvPr/>
        </p:nvSpPr>
        <p:spPr>
          <a:xfrm>
            <a:off x="1229360" y="5872480"/>
            <a:ext cx="5465763" cy="61975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2" name="Google Shape;492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38816" y="3309412"/>
            <a:ext cx="1323923" cy="3073860"/>
          </a:xfrm>
          <a:prstGeom prst="rect">
            <a:avLst/>
          </a:prstGeom>
          <a:noFill/>
          <a:ln w="9525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93" name="Google Shape;493;p24"/>
          <p:cNvCxnSpPr/>
          <p:nvPr/>
        </p:nvCxnSpPr>
        <p:spPr>
          <a:xfrm>
            <a:off x="6695123" y="4124960"/>
            <a:ext cx="877163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94" name="Google Shape;494;p24"/>
          <p:cNvSpPr txBox="1"/>
          <p:nvPr/>
        </p:nvSpPr>
        <p:spPr>
          <a:xfrm>
            <a:off x="6695123" y="3606800"/>
            <a:ext cx="877163" cy="36933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출력물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232913" y="74128"/>
            <a:ext cx="79736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OpenCV 및 MediaPipe 작업을 위한 파이썬 가상환경 설정 및 모듈설치</a:t>
            </a:r>
            <a:endParaRPr/>
          </a:p>
        </p:txBody>
      </p:sp>
      <p:sp>
        <p:nvSpPr>
          <p:cNvPr id="127" name="Google Shape;127;p3"/>
          <p:cNvSpPr txBox="1"/>
          <p:nvPr/>
        </p:nvSpPr>
        <p:spPr>
          <a:xfrm>
            <a:off x="394447" y="842076"/>
            <a:ext cx="6269665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E. </a:t>
            </a:r>
            <a:r>
              <a:rPr 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그동안</a:t>
            </a: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작업했던</a:t>
            </a: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</a:t>
            </a: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설치하기</a:t>
            </a: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필요한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모듈만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설치해도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됨.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en-US" sz="1600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638876" y="2845826"/>
            <a:ext cx="60960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# 오늘강의의 필수 필요한 모듈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conda install matplotlib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pip install opencv-python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pip install mediapipe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6908541" y="3107545"/>
            <a:ext cx="4988560" cy="2123440"/>
          </a:xfrm>
          <a:prstGeom prst="rect">
            <a:avLst/>
          </a:prstGeom>
          <a:noFill/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1). pip 설치된 패키지 목록 저장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pip freeze &gt; requirements.txt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2). 설치 목록으로 부터 pip 패키지 설치</a:t>
            </a:r>
            <a:b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800" b="0" i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pip install -r requirements.txt 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0" name="Google Shape;130;p3"/>
          <p:cNvCxnSpPr/>
          <p:nvPr/>
        </p:nvCxnSpPr>
        <p:spPr>
          <a:xfrm>
            <a:off x="6664112" y="782231"/>
            <a:ext cx="0" cy="579128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1" name="Google Shape;131;p3"/>
          <p:cNvSpPr/>
          <p:nvPr/>
        </p:nvSpPr>
        <p:spPr>
          <a:xfrm>
            <a:off x="6926152" y="842076"/>
            <a:ext cx="4988560" cy="212344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55555"/>
                </a:solidFill>
                <a:latin typeface="Noto Sans"/>
                <a:ea typeface="Noto Sans"/>
                <a:cs typeface="Noto Sans"/>
                <a:sym typeface="Noto Sans"/>
              </a:rPr>
              <a:t>파이썬에서는 패키지를 가상환경별로 내보내고 가져와 설치하는 패키지 관리 명령이 있으며</a:t>
            </a:r>
            <a:endParaRPr sz="1800">
              <a:solidFill>
                <a:srgbClr val="555555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55555"/>
                </a:solidFill>
                <a:latin typeface="Noto Sans"/>
                <a:ea typeface="Noto Sans"/>
                <a:cs typeface="Noto Sans"/>
                <a:sym typeface="Noto Sans"/>
              </a:rPr>
              <a:t>일반적으로 requirements.txt 파일에 패키지 목록을 저장한다.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/>
          <p:nvPr/>
        </p:nvSpPr>
        <p:spPr>
          <a:xfrm>
            <a:off x="0" y="0"/>
            <a:ext cx="12192000" cy="4899804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1472898" y="1295740"/>
            <a:ext cx="9341019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이미지처리기 &amp; 얼굴등 특징 인식기</a:t>
            </a:r>
            <a:endParaRPr sz="4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214" y="0"/>
            <a:ext cx="8010246" cy="104580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"/>
          <p:cNvSpPr txBox="1"/>
          <p:nvPr/>
        </p:nvSpPr>
        <p:spPr>
          <a:xfrm>
            <a:off x="421621" y="998095"/>
            <a:ext cx="882099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https://www.samsungsds.com/kr/insights/data-science.html</a:t>
            </a:r>
            <a:endParaRPr/>
          </a:p>
        </p:txBody>
      </p:sp>
      <p:grpSp>
        <p:nvGrpSpPr>
          <p:cNvPr id="144" name="Google Shape;144;p5"/>
          <p:cNvGrpSpPr/>
          <p:nvPr/>
        </p:nvGrpSpPr>
        <p:grpSpPr>
          <a:xfrm>
            <a:off x="340939" y="1856613"/>
            <a:ext cx="6212261" cy="2428517"/>
            <a:chOff x="255214" y="2043898"/>
            <a:chExt cx="9381845" cy="3751037"/>
          </a:xfrm>
        </p:grpSpPr>
        <p:pic>
          <p:nvPicPr>
            <p:cNvPr id="145" name="Google Shape;145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55214" y="2043898"/>
              <a:ext cx="9381845" cy="375103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6" name="Google Shape;146;p5"/>
            <p:cNvCxnSpPr/>
            <p:nvPr/>
          </p:nvCxnSpPr>
          <p:spPr>
            <a:xfrm>
              <a:off x="3738282" y="3216313"/>
              <a:ext cx="1577789" cy="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7" name="Google Shape;147;p5"/>
            <p:cNvCxnSpPr/>
            <p:nvPr/>
          </p:nvCxnSpPr>
          <p:spPr>
            <a:xfrm>
              <a:off x="510988" y="3216313"/>
              <a:ext cx="2079812" cy="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" name="Google Shape;148;p5"/>
            <p:cNvCxnSpPr/>
            <p:nvPr/>
          </p:nvCxnSpPr>
          <p:spPr>
            <a:xfrm>
              <a:off x="7351058" y="2956337"/>
              <a:ext cx="1577789" cy="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" name="Google Shape;149;p5"/>
            <p:cNvCxnSpPr/>
            <p:nvPr/>
          </p:nvCxnSpPr>
          <p:spPr>
            <a:xfrm>
              <a:off x="6947646" y="2651537"/>
              <a:ext cx="1837766" cy="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50" name="Google Shape;150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02225" y="1976464"/>
            <a:ext cx="4818109" cy="94176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"/>
          <p:cNvSpPr txBox="1"/>
          <p:nvPr/>
        </p:nvSpPr>
        <p:spPr>
          <a:xfrm>
            <a:off x="6702225" y="3002288"/>
            <a:ext cx="44050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https://minbbal.tistory.com/18</a:t>
            </a:r>
            <a:endParaRPr/>
          </a:p>
        </p:txBody>
      </p:sp>
      <p:sp>
        <p:nvSpPr>
          <p:cNvPr id="152" name="Google Shape;152;p5"/>
          <p:cNvSpPr txBox="1"/>
          <p:nvPr/>
        </p:nvSpPr>
        <p:spPr>
          <a:xfrm>
            <a:off x="6758378" y="1725808"/>
            <a:ext cx="2266967" cy="2616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(참고) 테이블명세서(스키마구조)</a:t>
            </a: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5"/>
          <p:cNvSpPr txBox="1"/>
          <p:nvPr/>
        </p:nvSpPr>
        <p:spPr>
          <a:xfrm>
            <a:off x="421621" y="4742355"/>
            <a:ext cx="11252568" cy="92333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이미지분석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-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색공간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추척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https://dsbook.tistory.com/169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800" b="0" dirty="0">
                <a:solidFill>
                  <a:srgbClr val="6796E6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1800" b="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sym typeface="Consola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https://www.kaggle.com/code/bulentsiyah/learn-opencv-by-examples-with-python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sym typeface="Consolas"/>
            </a:endParaRPr>
          </a:p>
        </p:txBody>
      </p:sp>
      <p:sp>
        <p:nvSpPr>
          <p:cNvPr id="154" name="Google Shape;154;p5"/>
          <p:cNvSpPr txBox="1"/>
          <p:nvPr/>
        </p:nvSpPr>
        <p:spPr>
          <a:xfrm>
            <a:off x="421621" y="5859905"/>
            <a:ext cx="11252568" cy="646331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OpenCV공식문서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https://docs.opencv.org/4.x/db/deb/tutorial_display_image.html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 txBox="1"/>
          <p:nvPr/>
        </p:nvSpPr>
        <p:spPr>
          <a:xfrm>
            <a:off x="392949" y="371782"/>
            <a:ext cx="2823209" cy="461665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이미지처리, 데이터</a:t>
            </a:r>
            <a:endParaRPr/>
          </a:p>
        </p:txBody>
      </p:sp>
      <p:sp>
        <p:nvSpPr>
          <p:cNvPr id="160" name="Google Shape;160;p6"/>
          <p:cNvSpPr txBox="1"/>
          <p:nvPr/>
        </p:nvSpPr>
        <p:spPr>
          <a:xfrm>
            <a:off x="392949" y="2698130"/>
            <a:ext cx="1779654" cy="461665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영상, frame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1" name="Google Shape;16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776" y="3271943"/>
            <a:ext cx="7933765" cy="266987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6"/>
          <p:cNvSpPr txBox="1"/>
          <p:nvPr/>
        </p:nvSpPr>
        <p:spPr>
          <a:xfrm>
            <a:off x="564775" y="1490468"/>
            <a:ext cx="1088315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https://datascienceschool.net/03%20machine%20learning/03.02.01%20%EC%9D%B4%EB%AF%B8%EC%A7%80%20%EC%B2%98%EB%A6%AC%20%EA%B8%B0%EC%B4%88.html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p6"/>
          <p:cNvSpPr txBox="1"/>
          <p:nvPr/>
        </p:nvSpPr>
        <p:spPr>
          <a:xfrm>
            <a:off x="564776" y="6085157"/>
            <a:ext cx="1088315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영상객체처리, https://dsbook.tistory.com/169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6"/>
          <p:cNvSpPr txBox="1"/>
          <p:nvPr/>
        </p:nvSpPr>
        <p:spPr>
          <a:xfrm>
            <a:off x="564775" y="847768"/>
            <a:ext cx="510909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lang="en-US" sz="1600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기초다지기</a:t>
            </a:r>
            <a:r>
              <a:rPr lang="en-US" sz="16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] 1.오픈CV기초 -&gt; </a:t>
            </a:r>
            <a:r>
              <a:rPr lang="en-US" sz="1600" dirty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01. </a:t>
            </a:r>
            <a:r>
              <a:rPr lang="en-US" sz="1600" dirty="0" err="1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OpenCV기초.ipynb</a:t>
            </a:r>
            <a:endParaRPr sz="1600" dirty="0">
              <a:solidFill>
                <a:srgbClr val="FFF2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6"/>
          <p:cNvSpPr txBox="1"/>
          <p:nvPr/>
        </p:nvSpPr>
        <p:spPr>
          <a:xfrm>
            <a:off x="564775" y="1249520"/>
            <a:ext cx="140775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[색상의 이해]</a:t>
            </a:r>
            <a:endParaRPr sz="1600">
              <a:solidFill>
                <a:srgbClr val="FFF2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 txBox="1"/>
          <p:nvPr/>
        </p:nvSpPr>
        <p:spPr>
          <a:xfrm>
            <a:off x="5796550" y="201251"/>
            <a:ext cx="6084088" cy="40011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파이썬에서 OpenCV를 이용한 비디오처리</a:t>
            </a:r>
            <a:endParaRPr/>
          </a:p>
        </p:txBody>
      </p:sp>
      <p:sp>
        <p:nvSpPr>
          <p:cNvPr id="171" name="Google Shape;171;p7"/>
          <p:cNvSpPr txBox="1"/>
          <p:nvPr/>
        </p:nvSpPr>
        <p:spPr>
          <a:xfrm>
            <a:off x="367096" y="201251"/>
            <a:ext cx="5026707" cy="40011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&lt;프레임 스트림 프로퍼티 얻기&gt;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7"/>
          <p:cNvSpPr txBox="1"/>
          <p:nvPr/>
        </p:nvSpPr>
        <p:spPr>
          <a:xfrm>
            <a:off x="297985" y="722893"/>
            <a:ext cx="549856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속성 ID : 'cv2.CAP_PROP_'로 시작하는 상수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cv2.CAP_PROP_FRAME_WIDTH :   프레임 폭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cv2.CAP_PROP_FRAME_HEIGHT : 프레임 높이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cv2.CAP_PROP_FPS :                 프레임 초당 프레임 수</a:t>
            </a:r>
            <a:endParaRPr/>
          </a:p>
        </p:txBody>
      </p:sp>
      <p:grpSp>
        <p:nvGrpSpPr>
          <p:cNvPr id="173" name="Google Shape;173;p7"/>
          <p:cNvGrpSpPr/>
          <p:nvPr/>
        </p:nvGrpSpPr>
        <p:grpSpPr>
          <a:xfrm>
            <a:off x="297985" y="1647616"/>
            <a:ext cx="4622835" cy="2536772"/>
            <a:chOff x="6565149" y="705236"/>
            <a:chExt cx="5414648" cy="3091287"/>
          </a:xfrm>
        </p:grpSpPr>
        <p:sp>
          <p:nvSpPr>
            <p:cNvPr id="174" name="Google Shape;174;p7"/>
            <p:cNvSpPr/>
            <p:nvPr/>
          </p:nvSpPr>
          <p:spPr>
            <a:xfrm>
              <a:off x="6565149" y="705236"/>
              <a:ext cx="5414648" cy="3091287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2641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75" name="Google Shape;175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65149" y="814709"/>
              <a:ext cx="1758785" cy="247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7"/>
            <p:cNvPicPr preferRelativeResize="0"/>
            <p:nvPr/>
          </p:nvPicPr>
          <p:blipFill rotWithShape="1">
            <a:blip r:embed="rId4">
              <a:alphaModFix/>
            </a:blip>
            <a:srcRect r="59117" b="6103"/>
            <a:stretch/>
          </p:blipFill>
          <p:spPr>
            <a:xfrm>
              <a:off x="8476945" y="814710"/>
              <a:ext cx="3439897" cy="661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7"/>
            <p:cNvPicPr preferRelativeResize="0"/>
            <p:nvPr/>
          </p:nvPicPr>
          <p:blipFill rotWithShape="1">
            <a:blip r:embed="rId4">
              <a:alphaModFix/>
            </a:blip>
            <a:srcRect l="58567" t="1" b="-26597"/>
            <a:stretch/>
          </p:blipFill>
          <p:spPr>
            <a:xfrm>
              <a:off x="8386888" y="1545286"/>
              <a:ext cx="3529954" cy="9028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372832" y="2418686"/>
              <a:ext cx="2194854" cy="1338326"/>
            </a:xfrm>
            <a:prstGeom prst="rect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79" name="Google Shape;179;p7"/>
            <p:cNvSpPr/>
            <p:nvPr/>
          </p:nvSpPr>
          <p:spPr>
            <a:xfrm>
              <a:off x="10776030" y="2448169"/>
              <a:ext cx="1023021" cy="1151558"/>
            </a:xfrm>
            <a:prstGeom prst="rect">
              <a:avLst/>
            </a:prstGeom>
            <a:solidFill>
              <a:srgbClr val="0C0C0C"/>
            </a:solidFill>
            <a:ln w="12700" cap="flat" cmpd="sng">
              <a:solidFill>
                <a:srgbClr val="2641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프레임</a:t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사진1장</a:t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총214장</a:t>
              </a:r>
              <a:endParaRPr/>
            </a:p>
          </p:txBody>
        </p:sp>
        <p:cxnSp>
          <p:nvCxnSpPr>
            <p:cNvPr id="180" name="Google Shape;180;p7"/>
            <p:cNvCxnSpPr/>
            <p:nvPr/>
          </p:nvCxnSpPr>
          <p:spPr>
            <a:xfrm>
              <a:off x="11647503" y="2210342"/>
              <a:ext cx="0" cy="39921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pic>
        <p:nvPicPr>
          <p:cNvPr id="181" name="Google Shape;181;p7"/>
          <p:cNvPicPr preferRelativeResize="0"/>
          <p:nvPr/>
        </p:nvPicPr>
        <p:blipFill rotWithShape="1">
          <a:blip r:embed="rId6">
            <a:alphaModFix/>
          </a:blip>
          <a:srcRect r="11964"/>
          <a:stretch/>
        </p:blipFill>
        <p:spPr>
          <a:xfrm>
            <a:off x="261682" y="4274223"/>
            <a:ext cx="5271017" cy="220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08550" y="1737451"/>
            <a:ext cx="6072088" cy="488719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7"/>
          <p:cNvSpPr txBox="1"/>
          <p:nvPr/>
        </p:nvSpPr>
        <p:spPr>
          <a:xfrm>
            <a:off x="5796550" y="1262199"/>
            <a:ext cx="6056221" cy="338554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01.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openCV의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비디오처리기에서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얼굴검출.ipynb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6A6460-AC8E-DEDD-9CED-972B82031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5140" y="852126"/>
            <a:ext cx="6018306" cy="4001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"/>
          <p:cNvSpPr txBox="1"/>
          <p:nvPr/>
        </p:nvSpPr>
        <p:spPr>
          <a:xfrm>
            <a:off x="0" y="20596"/>
            <a:ext cx="12192000" cy="580765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Faces Extract from TikTok </a:t>
            </a:r>
            <a:endParaRPr/>
          </a:p>
        </p:txBody>
      </p:sp>
      <p:sp>
        <p:nvSpPr>
          <p:cNvPr id="189" name="Google Shape;189;p8"/>
          <p:cNvSpPr txBox="1"/>
          <p:nvPr/>
        </p:nvSpPr>
        <p:spPr>
          <a:xfrm>
            <a:off x="105334" y="733759"/>
            <a:ext cx="996202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>
                <a:solidFill>
                  <a:srgbClr val="464646"/>
                </a:solidFill>
                <a:latin typeface="Sen"/>
                <a:ea typeface="Sen"/>
                <a:cs typeface="Sen"/>
                <a:sym typeface="Sen"/>
              </a:rPr>
              <a:t>하르 케스케이드 분류기 (Haar Cascade Classifier)</a:t>
            </a:r>
            <a:endParaRPr sz="1600" b="0" i="0">
              <a:solidFill>
                <a:srgbClr val="464646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pic>
        <p:nvPicPr>
          <p:cNvPr id="190" name="Google Shape;19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917" y="1336936"/>
            <a:ext cx="2913529" cy="1819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6537" y="1387674"/>
            <a:ext cx="7079777" cy="487401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8"/>
          <p:cNvSpPr txBox="1"/>
          <p:nvPr/>
        </p:nvSpPr>
        <p:spPr>
          <a:xfrm>
            <a:off x="3749975" y="127315"/>
            <a:ext cx="7079777" cy="338554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01. openCV의 비디오처리기에서 얼굴검출.ipynb</a:t>
            </a:r>
            <a:endParaRPr/>
          </a:p>
        </p:txBody>
      </p:sp>
      <p:pic>
        <p:nvPicPr>
          <p:cNvPr id="193" name="Google Shape;193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25934" y="4030724"/>
            <a:ext cx="3110326" cy="2230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32710" y="5525069"/>
            <a:ext cx="2286000" cy="6953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5" name="Google Shape;195;p8"/>
          <p:cNvSpPr/>
          <p:nvPr/>
        </p:nvSpPr>
        <p:spPr>
          <a:xfrm>
            <a:off x="9568683" y="3940411"/>
            <a:ext cx="358588" cy="358588"/>
          </a:xfrm>
          <a:prstGeom prst="ellipse">
            <a:avLst/>
          </a:prstGeom>
          <a:solidFill>
            <a:srgbClr val="C55A11"/>
          </a:solidFill>
          <a:ln w="571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6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10802471" y="3779713"/>
            <a:ext cx="358588" cy="358588"/>
          </a:xfrm>
          <a:prstGeom prst="ellipse">
            <a:avLst/>
          </a:prstGeom>
          <a:solidFill>
            <a:srgbClr val="C55A11"/>
          </a:solidFill>
          <a:ln w="571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6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5714631" y="5525069"/>
            <a:ext cx="358588" cy="358588"/>
          </a:xfrm>
          <a:prstGeom prst="ellipse">
            <a:avLst/>
          </a:prstGeom>
          <a:solidFill>
            <a:srgbClr val="C55A11"/>
          </a:solidFill>
          <a:ln w="571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6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5708945" y="6072673"/>
            <a:ext cx="358588" cy="358588"/>
          </a:xfrm>
          <a:prstGeom prst="ellipse">
            <a:avLst/>
          </a:prstGeom>
          <a:solidFill>
            <a:srgbClr val="C55A11"/>
          </a:solidFill>
          <a:ln w="571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6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p8"/>
          <p:cNvSpPr/>
          <p:nvPr/>
        </p:nvSpPr>
        <p:spPr>
          <a:xfrm rot="-5400000" flipH="1">
            <a:off x="5922894" y="5893380"/>
            <a:ext cx="636494" cy="358588"/>
          </a:xfrm>
          <a:custGeom>
            <a:avLst/>
            <a:gdLst/>
            <a:ahLst/>
            <a:cxnLst/>
            <a:rect l="l" t="t" r="r" b="b"/>
            <a:pathLst>
              <a:path w="120000" h="439271" extrusionOk="0">
                <a:moveTo>
                  <a:pt x="0" y="439271"/>
                </a:move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0" name="Google Shape;200;p8"/>
          <p:cNvCxnSpPr/>
          <p:nvPr/>
        </p:nvCxnSpPr>
        <p:spPr>
          <a:xfrm flipH="1">
            <a:off x="6096000" y="5978899"/>
            <a:ext cx="324435" cy="24149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01" name="Google Shape;201;p8"/>
          <p:cNvSpPr/>
          <p:nvPr/>
        </p:nvSpPr>
        <p:spPr>
          <a:xfrm>
            <a:off x="6465701" y="5395838"/>
            <a:ext cx="1754934" cy="231339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face</a:t>
            </a:r>
            <a:endParaRPr sz="1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8"/>
          <p:cNvSpPr/>
          <p:nvPr/>
        </p:nvSpPr>
        <p:spPr>
          <a:xfrm>
            <a:off x="10149840" y="4367045"/>
            <a:ext cx="497477" cy="190947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491</a:t>
            </a:r>
            <a:endParaRPr sz="10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8"/>
          <p:cNvSpPr/>
          <p:nvPr/>
        </p:nvSpPr>
        <p:spPr>
          <a:xfrm>
            <a:off x="10679864" y="3779713"/>
            <a:ext cx="149888" cy="608709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4" name="Google Shape;204;p8"/>
          <p:cNvCxnSpPr/>
          <p:nvPr/>
        </p:nvCxnSpPr>
        <p:spPr>
          <a:xfrm rot="10800000">
            <a:off x="9820911" y="4320239"/>
            <a:ext cx="548330" cy="515385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5" name="Google Shape;205;p8"/>
          <p:cNvCxnSpPr/>
          <p:nvPr/>
        </p:nvCxnSpPr>
        <p:spPr>
          <a:xfrm rot="10800000">
            <a:off x="10700756" y="4388422"/>
            <a:ext cx="98777" cy="244516"/>
          </a:xfrm>
          <a:prstGeom prst="straightConnector1">
            <a:avLst/>
          </a:prstGeom>
          <a:noFill/>
          <a:ln w="28575" cap="flat" cmpd="sng">
            <a:solidFill>
              <a:srgbClr val="1E4E7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06" name="Google Shape;206;p8"/>
          <p:cNvSpPr/>
          <p:nvPr/>
        </p:nvSpPr>
        <p:spPr>
          <a:xfrm>
            <a:off x="10724588" y="4557993"/>
            <a:ext cx="149891" cy="149891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7" name="Google Shape;207;p8"/>
          <p:cNvCxnSpPr/>
          <p:nvPr/>
        </p:nvCxnSpPr>
        <p:spPr>
          <a:xfrm>
            <a:off x="5334000" y="4004590"/>
            <a:ext cx="1481328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" name="Google Shape;208;p8"/>
          <p:cNvSpPr/>
          <p:nvPr/>
        </p:nvSpPr>
        <p:spPr>
          <a:xfrm>
            <a:off x="5320015" y="4063403"/>
            <a:ext cx="1495313" cy="165659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시작(x,y) 너비,높이(w,h)</a:t>
            </a:r>
            <a:endParaRPr sz="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p8"/>
          <p:cNvSpPr txBox="1"/>
          <p:nvPr/>
        </p:nvSpPr>
        <p:spPr>
          <a:xfrm>
            <a:off x="112911" y="969524"/>
            <a:ext cx="1148741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https://kay-dev.tistory.com/entry/Open-CV-Haar-Cascade%EC%99%80-%EC%96%BC%EA%B5%B4-%EC%9D%B8%EC%8B%9D-Ft-Viola-Jones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81818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"/>
          <p:cNvSpPr txBox="1"/>
          <p:nvPr/>
        </p:nvSpPr>
        <p:spPr>
          <a:xfrm>
            <a:off x="0" y="14221"/>
            <a:ext cx="12192000" cy="548436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영상물에서 몇번째 프레임에 정면얼굴이 검출되었는가</a:t>
            </a:r>
            <a:endParaRPr/>
          </a:p>
        </p:txBody>
      </p:sp>
      <p:pic>
        <p:nvPicPr>
          <p:cNvPr id="215" name="Google Shape;21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264" y="6077887"/>
            <a:ext cx="7748867" cy="54843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9"/>
          <p:cNvSpPr txBox="1"/>
          <p:nvPr/>
        </p:nvSpPr>
        <p:spPr>
          <a:xfrm>
            <a:off x="201716" y="5798062"/>
            <a:ext cx="2603983" cy="33855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논문검색 ‘opencv Haar’</a:t>
            </a:r>
            <a:endParaRPr sz="16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7" name="Google Shape;217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2994" y="780113"/>
            <a:ext cx="2780749" cy="1550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9"/>
          <p:cNvGrpSpPr/>
          <p:nvPr/>
        </p:nvGrpSpPr>
        <p:grpSpPr>
          <a:xfrm>
            <a:off x="186579" y="780113"/>
            <a:ext cx="5183868" cy="4531882"/>
            <a:chOff x="4384852" y="823577"/>
            <a:chExt cx="5183868" cy="4531882"/>
          </a:xfrm>
        </p:grpSpPr>
        <p:sp>
          <p:nvSpPr>
            <p:cNvPr id="219" name="Google Shape;219;p9"/>
            <p:cNvSpPr/>
            <p:nvPr/>
          </p:nvSpPr>
          <p:spPr>
            <a:xfrm>
              <a:off x="4405537" y="823577"/>
              <a:ext cx="5163182" cy="4531882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2641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20" name="Google Shape;220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08954" y="970693"/>
              <a:ext cx="2483721" cy="3739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892675" y="939317"/>
              <a:ext cx="2676045" cy="37768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408954" y="3277652"/>
              <a:ext cx="5159764" cy="20778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9"/>
            <p:cNvSpPr txBox="1"/>
            <p:nvPr/>
          </p:nvSpPr>
          <p:spPr>
            <a:xfrm>
              <a:off x="4384852" y="823577"/>
              <a:ext cx="5183867" cy="338554"/>
            </a:xfrm>
            <a:prstGeom prst="rect">
              <a:avLst/>
            </a:prstGeom>
            <a:solidFill>
              <a:srgbClr val="E1EF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얼굴검출될때 frame단위로 faces폴더에 저장</a:t>
              </a:r>
              <a:endParaRPr/>
            </a:p>
          </p:txBody>
        </p:sp>
        <p:sp>
          <p:nvSpPr>
            <p:cNvPr id="224" name="Google Shape;224;p9"/>
            <p:cNvSpPr txBox="1"/>
            <p:nvPr/>
          </p:nvSpPr>
          <p:spPr>
            <a:xfrm>
              <a:off x="4405537" y="3263505"/>
              <a:ext cx="5163182" cy="338554"/>
            </a:xfrm>
            <a:prstGeom prst="rect">
              <a:avLst/>
            </a:prstGeom>
            <a:solidFill>
              <a:srgbClr val="E1EF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검출된 얼굴영역만 faces_cut영역에 저장</a:t>
              </a:r>
              <a:endParaRPr/>
            </a:p>
          </p:txBody>
        </p:sp>
      </p:grpSp>
      <p:pic>
        <p:nvPicPr>
          <p:cNvPr id="225" name="Google Shape;225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72994" y="2359858"/>
            <a:ext cx="6160010" cy="3718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1073</Words>
  <Application>Microsoft Office PowerPoint</Application>
  <PresentationFormat>와이드스크린</PresentationFormat>
  <Paragraphs>160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Dotum</vt:lpstr>
      <vt:lpstr>Sen</vt:lpstr>
      <vt:lpstr>Arial</vt:lpstr>
      <vt:lpstr>Noto Sans Symbols</vt:lpstr>
      <vt:lpstr>Noto Sans</vt:lpstr>
      <vt:lpstr>Consolas</vt:lpstr>
      <vt:lpstr>Malgun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블루커뮤니케이션</cp:lastModifiedBy>
  <cp:revision>1</cp:revision>
  <dcterms:created xsi:type="dcterms:W3CDTF">2023-08-18T15:00:36Z</dcterms:created>
  <dcterms:modified xsi:type="dcterms:W3CDTF">2024-01-03T09:52:08Z</dcterms:modified>
</cp:coreProperties>
</file>